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slideLayout" Target="../slideLayouts/slideLayout1.xml"/><Relationship Id="rId11"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image" Target="../media/image-10-19.png"/><Relationship Id="rId20" Type="http://schemas.openxmlformats.org/officeDocument/2006/relationships/image" Target="../media/image-10-20.png"/><Relationship Id="rId21" Type="http://schemas.openxmlformats.org/officeDocument/2006/relationships/image" Target="../media/image-10-21.png"/><Relationship Id="rId22" Type="http://schemas.openxmlformats.org/officeDocument/2006/relationships/image" Target="../media/image-10-22.png"/><Relationship Id="rId23" Type="http://schemas.openxmlformats.org/officeDocument/2006/relationships/image" Target="../media/image-10-23.png"/><Relationship Id="rId24" Type="http://schemas.openxmlformats.org/officeDocument/2006/relationships/slideLayout" Target="../slideLayouts/slideLayout1.xml"/><Relationship Id="rId2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slideLayout" Target="../slideLayouts/slideLayout1.xml"/><Relationship Id="rId2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slideLayout" Target="../slideLayouts/slideLayout1.xml"/><Relationship Id="rId1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jpe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slideLayout" Target="../slideLayouts/slideLayout1.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jpe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slideLayout" Target="../slideLayouts/slideLayout1.xml"/><Relationship Id="rId1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jpe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jpe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slideLayout" Target="../slideLayouts/slideLayout1.xml"/><Relationship Id="rId2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jpe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image" Target="../media/image-7-26.png"/><Relationship Id="rId27" Type="http://schemas.openxmlformats.org/officeDocument/2006/relationships/image" Target="../media/image-7-27.png"/><Relationship Id="rId28" Type="http://schemas.openxmlformats.org/officeDocument/2006/relationships/slideLayout" Target="../slideLayouts/slideLayout1.xml"/><Relationship Id="rId2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image" Target="../media/image-8-26.png"/><Relationship Id="rId27" Type="http://schemas.openxmlformats.org/officeDocument/2006/relationships/image" Target="../media/image-8-27.png"/><Relationship Id="rId28" Type="http://schemas.openxmlformats.org/officeDocument/2006/relationships/image" Target="../media/image-8-28.png"/><Relationship Id="rId29" Type="http://schemas.openxmlformats.org/officeDocument/2006/relationships/slideLayout" Target="../slideLayouts/slideLayout1.xml"/><Relationship Id="rId3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slideLayout" Target="../slideLayouts/slideLayout1.xml"/><Relationship Id="rId1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0" y="1371600"/>
            <a:ext cx="6096000" cy="5486400"/>
          </a:xfrm>
          <a:prstGeom prst="rect">
            <a:avLst/>
          </a:prstGeom>
        </p:spPr>
      </p:pic>
      <p:pic>
        <p:nvPicPr>
          <p:cNvPr id="4" name="Image 2" descr="preencoded.png">    </p:cNvPr>
          <p:cNvPicPr>
            <a:picLocks noChangeAspect="1"/>
          </p:cNvPicPr>
          <p:nvPr/>
        </p:nvPicPr>
        <p:blipFill>
          <a:blip r:embed="rId3"/>
          <a:stretch>
            <a:fillRect/>
          </a:stretch>
        </p:blipFill>
        <p:spPr>
          <a:xfrm>
            <a:off x="609600" y="1295400"/>
            <a:ext cx="1428750" cy="38100"/>
          </a:xfrm>
          <a:prstGeom prst="rect">
            <a:avLst/>
          </a:prstGeom>
        </p:spPr>
      </p:pic>
      <p:pic>
        <p:nvPicPr>
          <p:cNvPr id="5" name="Image 3" descr="preencoded.png">    </p:cNvPr>
          <p:cNvPicPr>
            <a:picLocks noChangeAspect="1"/>
          </p:cNvPicPr>
          <p:nvPr/>
        </p:nvPicPr>
        <p:blipFill>
          <a:blip r:embed="rId4"/>
          <a:stretch>
            <a:fillRect/>
          </a:stretch>
        </p:blipFill>
        <p:spPr>
          <a:xfrm>
            <a:off x="609600" y="2752725"/>
            <a:ext cx="1571625" cy="419100"/>
          </a:xfrm>
          <a:prstGeom prst="rect">
            <a:avLst/>
          </a:prstGeom>
        </p:spPr>
      </p:pic>
      <p:pic>
        <p:nvPicPr>
          <p:cNvPr id="6" name="Image 4" descr="preencoded.png">    </p:cNvPr>
          <p:cNvPicPr>
            <a:picLocks noChangeAspect="1"/>
          </p:cNvPicPr>
          <p:nvPr/>
        </p:nvPicPr>
        <p:blipFill>
          <a:blip r:embed="rId5"/>
          <a:stretch>
            <a:fillRect/>
          </a:stretch>
        </p:blipFill>
        <p:spPr>
          <a:xfrm>
            <a:off x="762000" y="2828925"/>
            <a:ext cx="238125" cy="266700"/>
          </a:xfrm>
          <a:prstGeom prst="rect">
            <a:avLst/>
          </a:prstGeom>
        </p:spPr>
      </p:pic>
      <p:pic>
        <p:nvPicPr>
          <p:cNvPr id="7" name="Image 5" descr="preencoded.png">    </p:cNvPr>
          <p:cNvPicPr>
            <a:picLocks noChangeAspect="1"/>
          </p:cNvPicPr>
          <p:nvPr/>
        </p:nvPicPr>
        <p:blipFill>
          <a:blip r:embed="rId6"/>
          <a:stretch>
            <a:fillRect/>
          </a:stretch>
        </p:blipFill>
        <p:spPr>
          <a:xfrm>
            <a:off x="2295525" y="2752725"/>
            <a:ext cx="1247775" cy="419100"/>
          </a:xfrm>
          <a:prstGeom prst="rect">
            <a:avLst/>
          </a:prstGeom>
        </p:spPr>
      </p:pic>
      <p:pic>
        <p:nvPicPr>
          <p:cNvPr id="8" name="Image 6" descr="preencoded.png">    </p:cNvPr>
          <p:cNvPicPr>
            <a:picLocks noChangeAspect="1"/>
          </p:cNvPicPr>
          <p:nvPr/>
        </p:nvPicPr>
        <p:blipFill>
          <a:blip r:embed="rId7"/>
          <a:stretch>
            <a:fillRect/>
          </a:stretch>
        </p:blipFill>
        <p:spPr>
          <a:xfrm>
            <a:off x="2447925" y="2828925"/>
            <a:ext cx="219075" cy="266700"/>
          </a:xfrm>
          <a:prstGeom prst="rect">
            <a:avLst/>
          </a:prstGeom>
        </p:spPr>
      </p:pic>
      <p:pic>
        <p:nvPicPr>
          <p:cNvPr id="9" name="Image 7" descr="preencoded.png">    </p:cNvPr>
          <p:cNvPicPr>
            <a:picLocks noChangeAspect="1"/>
          </p:cNvPicPr>
          <p:nvPr/>
        </p:nvPicPr>
        <p:blipFill>
          <a:blip r:embed="rId8"/>
          <a:stretch>
            <a:fillRect/>
          </a:stretch>
        </p:blipFill>
        <p:spPr>
          <a:xfrm>
            <a:off x="3657600" y="2752725"/>
            <a:ext cx="1247775" cy="419100"/>
          </a:xfrm>
          <a:prstGeom prst="rect">
            <a:avLst/>
          </a:prstGeom>
        </p:spPr>
      </p:pic>
      <p:pic>
        <p:nvPicPr>
          <p:cNvPr id="10" name="Image 8" descr="preencoded.png">    </p:cNvPr>
          <p:cNvPicPr>
            <a:picLocks noChangeAspect="1"/>
          </p:cNvPicPr>
          <p:nvPr/>
        </p:nvPicPr>
        <p:blipFill>
          <a:blip r:embed="rId9"/>
          <a:stretch>
            <a:fillRect/>
          </a:stretch>
        </p:blipFill>
        <p:spPr>
          <a:xfrm>
            <a:off x="3810000" y="2828925"/>
            <a:ext cx="219075" cy="266700"/>
          </a:xfrm>
          <a:prstGeom prst="rect">
            <a:avLst/>
          </a:prstGeom>
        </p:spPr>
      </p:pic>
      <p:sp>
        <p:nvSpPr>
          <p:cNvPr id="11" name="Text 0"/>
          <p:cNvSpPr/>
          <p:nvPr/>
        </p:nvSpPr>
        <p:spPr>
          <a:xfrm>
            <a:off x="609600" y="609600"/>
            <a:ext cx="12070080" cy="571500"/>
          </a:xfrm>
          <a:prstGeom prst="rect">
            <a:avLst/>
          </a:prstGeom>
          <a:noFill/>
          <a:ln/>
        </p:spPr>
        <p:txBody>
          <a:bodyPr wrap="square" lIns="0" tIns="0" rIns="0" bIns="0" rtlCol="0" anchor="t"/>
          <a:lstStyle/>
          <a:p>
            <a:pPr indent="0" marL="0">
              <a:lnSpc>
                <a:spcPts val="4500"/>
              </a:lnSpc>
              <a:buNone/>
            </a:pPr>
            <a:r>
              <a:rPr lang="en-US" sz="3158" dirty="0">
                <a:solidFill>
                  <a:srgbClr val="333333"/>
                </a:solidFill>
                <a:latin typeface="Roboto" pitchFamily="34" charset="0"/>
                <a:ea typeface="Roboto" pitchFamily="34" charset="-122"/>
                <a:cs typeface="Roboto" pitchFamily="34" charset="-120"/>
              </a:rPr>
              <a:t>Physical AI</a:t>
            </a:r>
            <a:pPr indent="0" marL="0">
              <a:lnSpc>
                <a:spcPts val="3000"/>
              </a:lnSpc>
              <a:buNone/>
            </a:pPr>
            <a:r>
              <a:rPr lang="en-US" sz="2426" dirty="0">
                <a:solidFill>
                  <a:srgbClr val="22C55E"/>
                </a:solidFill>
                <a:latin typeface="Roboto" pitchFamily="34" charset="0"/>
                <a:ea typeface="Roboto" pitchFamily="34" charset="-122"/>
                <a:cs typeface="Roboto" pitchFamily="34" charset="-120"/>
              </a:rPr>
              <a:t>（物理AI）</a:t>
            </a:r>
            <a:pPr indent="0" marL="0">
              <a:lnSpc>
                <a:spcPts val="4500"/>
              </a:lnSpc>
              <a:buNone/>
            </a:pPr>
            <a:r>
              <a:rPr lang="en-US" sz="3158" dirty="0">
                <a:solidFill>
                  <a:srgbClr val="333333"/>
                </a:solidFill>
                <a:latin typeface="Roboto" pitchFamily="34" charset="0"/>
                <a:ea typeface="Roboto" pitchFamily="34" charset="-122"/>
                <a:cs typeface="Roboto" pitchFamily="34" charset="-120"/>
              </a:rPr>
              <a:t>の最新動向</a:t>
            </a:r>
            <a:endParaRPr lang="en-US" sz="3158" dirty="0"/>
          </a:p>
        </p:txBody>
      </p:sp>
      <p:sp>
        <p:nvSpPr>
          <p:cNvPr id="12" name="Text 1"/>
          <p:cNvSpPr/>
          <p:nvPr/>
        </p:nvSpPr>
        <p:spPr>
          <a:xfrm>
            <a:off x="609600" y="1676400"/>
            <a:ext cx="6400800" cy="619125"/>
          </a:xfrm>
          <a:prstGeom prst="rect">
            <a:avLst/>
          </a:prstGeom>
          <a:noFill/>
          <a:ln/>
        </p:spPr>
        <p:txBody>
          <a:bodyPr wrap="square" lIns="0" tIns="0" rIns="0" bIns="0" rtlCol="0" anchor="t">
            <a:spAutoFit/>
          </a:bodyPr>
          <a:lstStyle/>
          <a:p>
            <a:pPr indent="0" marL="0">
              <a:lnSpc>
                <a:spcPts val="2438"/>
              </a:lnSpc>
              <a:buNone/>
            </a:pPr>
            <a:r>
              <a:rPr lang="en-US" sz="1380" dirty="0">
                <a:solidFill>
                  <a:srgbClr val="333333"/>
                </a:solidFill>
                <a:latin typeface="Noto Sans JP" pitchFamily="34" charset="0"/>
                <a:ea typeface="Noto Sans JP" pitchFamily="34" charset="-122"/>
                <a:cs typeface="Noto Sans JP" pitchFamily="34" charset="-120"/>
              </a:rPr>
              <a:t>物理世界と相互作用し、その中でタスクを実行するAIシステムの急速な発展と応用について解説</a:t>
            </a:r>
            <a:endParaRPr lang="en-US" sz="1380" dirty="0"/>
          </a:p>
        </p:txBody>
      </p:sp>
      <p:sp>
        <p:nvSpPr>
          <p:cNvPr id="13" name="Text 2"/>
          <p:cNvSpPr/>
          <p:nvPr/>
        </p:nvSpPr>
        <p:spPr>
          <a:xfrm>
            <a:off x="1114425" y="2847975"/>
            <a:ext cx="100584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000000"/>
                </a:solidFill>
                <a:latin typeface="ui-sans-serif" pitchFamily="34" charset="0"/>
                <a:ea typeface="ui-sans-serif" pitchFamily="34" charset="-122"/>
                <a:cs typeface="ui-sans-serif" pitchFamily="34" charset="-120"/>
              </a:rPr>
              <a:t>人型ロボット</a:t>
            </a:r>
            <a:endParaRPr lang="en-US" sz="1120" dirty="0"/>
          </a:p>
        </p:txBody>
      </p:sp>
      <p:sp>
        <p:nvSpPr>
          <p:cNvPr id="14" name="Text 3"/>
          <p:cNvSpPr/>
          <p:nvPr/>
        </p:nvSpPr>
        <p:spPr>
          <a:xfrm>
            <a:off x="2781300" y="2847975"/>
            <a:ext cx="67056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000000"/>
                </a:solidFill>
                <a:latin typeface="ui-sans-serif" pitchFamily="34" charset="0"/>
                <a:ea typeface="ui-sans-serif" pitchFamily="34" charset="-122"/>
                <a:cs typeface="ui-sans-serif" pitchFamily="34" charset="-120"/>
              </a:rPr>
              <a:t>産業応用</a:t>
            </a:r>
            <a:endParaRPr lang="en-US" sz="1120" dirty="0"/>
          </a:p>
        </p:txBody>
      </p:sp>
      <p:sp>
        <p:nvSpPr>
          <p:cNvPr id="15" name="Text 4"/>
          <p:cNvSpPr/>
          <p:nvPr/>
        </p:nvSpPr>
        <p:spPr>
          <a:xfrm>
            <a:off x="4143375" y="2847975"/>
            <a:ext cx="67056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000000"/>
                </a:solidFill>
                <a:latin typeface="ui-sans-serif" pitchFamily="34" charset="0"/>
                <a:ea typeface="ui-sans-serif" pitchFamily="34" charset="-122"/>
                <a:cs typeface="ui-sans-serif" pitchFamily="34" charset="-120"/>
              </a:rPr>
              <a:t>家庭利用</a:t>
            </a:r>
            <a:endParaRPr lang="en-US" sz="1120" dirty="0"/>
          </a:p>
        </p:txBody>
      </p:sp>
      <p:sp>
        <p:nvSpPr>
          <p:cNvPr id="16" name="Text 5"/>
          <p:cNvSpPr/>
          <p:nvPr/>
        </p:nvSpPr>
        <p:spPr>
          <a:xfrm>
            <a:off x="609600" y="6019800"/>
            <a:ext cx="1207008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4B5563"/>
                </a:solidFill>
                <a:latin typeface="Noto Sans JP" pitchFamily="34" charset="0"/>
                <a:ea typeface="Noto Sans JP" pitchFamily="34" charset="-122"/>
                <a:cs typeface="Noto Sans JP" pitchFamily="34" charset="-120"/>
              </a:rPr>
              <a:t>レポート生成日: 2025-09-28</a:t>
            </a:r>
            <a:endParaRPr lang="en-US" sz="11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381000" y="9525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257300"/>
            <a:ext cx="171450" cy="228600"/>
          </a:xfrm>
          <a:prstGeom prst="rect">
            <a:avLst/>
          </a:prstGeom>
        </p:spPr>
      </p:pic>
      <p:pic>
        <p:nvPicPr>
          <p:cNvPr id="5" name="Image 3" descr="preencoded.png">    </p:cNvPr>
          <p:cNvPicPr>
            <a:picLocks noChangeAspect="1"/>
          </p:cNvPicPr>
          <p:nvPr/>
        </p:nvPicPr>
        <p:blipFill>
          <a:blip r:embed="rId5"/>
          <a:stretch>
            <a:fillRect/>
          </a:stretch>
        </p:blipFill>
        <p:spPr>
          <a:xfrm>
            <a:off x="381000" y="1676400"/>
            <a:ext cx="2724150" cy="1104900"/>
          </a:xfrm>
          <a:prstGeom prst="rect">
            <a:avLst/>
          </a:prstGeom>
        </p:spPr>
      </p:pic>
      <p:pic>
        <p:nvPicPr>
          <p:cNvPr id="6" name="Image 4" descr="preencoded.png">    </p:cNvPr>
          <p:cNvPicPr>
            <a:picLocks noChangeAspect="1"/>
          </p:cNvPicPr>
          <p:nvPr/>
        </p:nvPicPr>
        <p:blipFill>
          <a:blip r:embed="rId6"/>
          <a:stretch>
            <a:fillRect/>
          </a:stretch>
        </p:blipFill>
        <p:spPr>
          <a:xfrm>
            <a:off x="533400" y="1828800"/>
            <a:ext cx="228600" cy="304800"/>
          </a:xfrm>
          <a:prstGeom prst="rect">
            <a:avLst/>
          </a:prstGeom>
        </p:spPr>
      </p:pic>
      <p:pic>
        <p:nvPicPr>
          <p:cNvPr id="7" name="Image 5" descr="preencoded.png">    </p:cNvPr>
          <p:cNvPicPr>
            <a:picLocks noChangeAspect="1"/>
          </p:cNvPicPr>
          <p:nvPr/>
        </p:nvPicPr>
        <p:blipFill>
          <a:blip r:embed="rId7"/>
          <a:stretch>
            <a:fillRect/>
          </a:stretch>
        </p:blipFill>
        <p:spPr>
          <a:xfrm>
            <a:off x="3257550" y="1676400"/>
            <a:ext cx="2724150" cy="1104900"/>
          </a:xfrm>
          <a:prstGeom prst="rect">
            <a:avLst/>
          </a:prstGeom>
        </p:spPr>
      </p:pic>
      <p:pic>
        <p:nvPicPr>
          <p:cNvPr id="8" name="Image 6" descr="preencoded.png">    </p:cNvPr>
          <p:cNvPicPr>
            <a:picLocks noChangeAspect="1"/>
          </p:cNvPicPr>
          <p:nvPr/>
        </p:nvPicPr>
        <p:blipFill>
          <a:blip r:embed="rId8"/>
          <a:stretch>
            <a:fillRect/>
          </a:stretch>
        </p:blipFill>
        <p:spPr>
          <a:xfrm>
            <a:off x="3409950" y="1828800"/>
            <a:ext cx="257175" cy="304800"/>
          </a:xfrm>
          <a:prstGeom prst="rect">
            <a:avLst/>
          </a:prstGeom>
        </p:spPr>
      </p:pic>
      <p:pic>
        <p:nvPicPr>
          <p:cNvPr id="9" name="Image 7" descr="preencoded.png">    </p:cNvPr>
          <p:cNvPicPr>
            <a:picLocks noChangeAspect="1"/>
          </p:cNvPicPr>
          <p:nvPr/>
        </p:nvPicPr>
        <p:blipFill>
          <a:blip r:embed="rId9"/>
          <a:stretch>
            <a:fillRect/>
          </a:stretch>
        </p:blipFill>
        <p:spPr>
          <a:xfrm>
            <a:off x="381000" y="2933700"/>
            <a:ext cx="2724150" cy="1104900"/>
          </a:xfrm>
          <a:prstGeom prst="rect">
            <a:avLst/>
          </a:prstGeom>
        </p:spPr>
      </p:pic>
      <p:pic>
        <p:nvPicPr>
          <p:cNvPr id="10" name="Image 8" descr="preencoded.png">    </p:cNvPr>
          <p:cNvPicPr>
            <a:picLocks noChangeAspect="1"/>
          </p:cNvPicPr>
          <p:nvPr/>
        </p:nvPicPr>
        <p:blipFill>
          <a:blip r:embed="rId10"/>
          <a:stretch>
            <a:fillRect/>
          </a:stretch>
        </p:blipFill>
        <p:spPr>
          <a:xfrm>
            <a:off x="533400" y="3086100"/>
            <a:ext cx="285750" cy="304800"/>
          </a:xfrm>
          <a:prstGeom prst="rect">
            <a:avLst/>
          </a:prstGeom>
        </p:spPr>
      </p:pic>
      <p:pic>
        <p:nvPicPr>
          <p:cNvPr id="11" name="Image 9" descr="preencoded.png">    </p:cNvPr>
          <p:cNvPicPr>
            <a:picLocks noChangeAspect="1"/>
          </p:cNvPicPr>
          <p:nvPr/>
        </p:nvPicPr>
        <p:blipFill>
          <a:blip r:embed="rId11"/>
          <a:stretch>
            <a:fillRect/>
          </a:stretch>
        </p:blipFill>
        <p:spPr>
          <a:xfrm>
            <a:off x="3257550" y="2933700"/>
            <a:ext cx="2724150" cy="1104900"/>
          </a:xfrm>
          <a:prstGeom prst="rect">
            <a:avLst/>
          </a:prstGeom>
        </p:spPr>
      </p:pic>
      <p:pic>
        <p:nvPicPr>
          <p:cNvPr id="12" name="Image 10" descr="preencoded.png">    </p:cNvPr>
          <p:cNvPicPr>
            <a:picLocks noChangeAspect="1"/>
          </p:cNvPicPr>
          <p:nvPr/>
        </p:nvPicPr>
        <p:blipFill>
          <a:blip r:embed="rId12"/>
          <a:stretch>
            <a:fillRect/>
          </a:stretch>
        </p:blipFill>
        <p:spPr>
          <a:xfrm>
            <a:off x="3409950" y="3086100"/>
            <a:ext cx="228600" cy="304800"/>
          </a:xfrm>
          <a:prstGeom prst="rect">
            <a:avLst/>
          </a:prstGeom>
        </p:spPr>
      </p:pic>
      <p:pic>
        <p:nvPicPr>
          <p:cNvPr id="13" name="Image 11" descr="preencoded.png">    </p:cNvPr>
          <p:cNvPicPr>
            <a:picLocks noChangeAspect="1"/>
          </p:cNvPicPr>
          <p:nvPr/>
        </p:nvPicPr>
        <p:blipFill>
          <a:blip r:embed="rId13"/>
          <a:stretch>
            <a:fillRect/>
          </a:stretch>
        </p:blipFill>
        <p:spPr>
          <a:xfrm>
            <a:off x="6210300" y="1257300"/>
            <a:ext cx="285750" cy="228600"/>
          </a:xfrm>
          <a:prstGeom prst="rect">
            <a:avLst/>
          </a:prstGeom>
        </p:spPr>
      </p:pic>
      <p:pic>
        <p:nvPicPr>
          <p:cNvPr id="14" name="Image 12" descr="preencoded.png">    </p:cNvPr>
          <p:cNvPicPr>
            <a:picLocks noChangeAspect="1"/>
          </p:cNvPicPr>
          <p:nvPr/>
        </p:nvPicPr>
        <p:blipFill>
          <a:blip r:embed="rId14"/>
          <a:stretch>
            <a:fillRect/>
          </a:stretch>
        </p:blipFill>
        <p:spPr>
          <a:xfrm>
            <a:off x="6210300" y="1676400"/>
            <a:ext cx="5600700" cy="990600"/>
          </a:xfrm>
          <a:prstGeom prst="rect">
            <a:avLst/>
          </a:prstGeom>
        </p:spPr>
      </p:pic>
      <p:pic>
        <p:nvPicPr>
          <p:cNvPr id="15" name="Image 13" descr="preencoded.png">    </p:cNvPr>
          <p:cNvPicPr>
            <a:picLocks noChangeAspect="1"/>
          </p:cNvPicPr>
          <p:nvPr/>
        </p:nvPicPr>
        <p:blipFill>
          <a:blip r:embed="rId15"/>
          <a:stretch>
            <a:fillRect/>
          </a:stretch>
        </p:blipFill>
        <p:spPr>
          <a:xfrm>
            <a:off x="6362700" y="1828800"/>
            <a:ext cx="285750" cy="381000"/>
          </a:xfrm>
          <a:prstGeom prst="rect">
            <a:avLst/>
          </a:prstGeom>
        </p:spPr>
      </p:pic>
      <p:pic>
        <p:nvPicPr>
          <p:cNvPr id="16" name="Image 14" descr="preencoded.png">    </p:cNvPr>
          <p:cNvPicPr>
            <a:picLocks noChangeAspect="1"/>
          </p:cNvPicPr>
          <p:nvPr/>
        </p:nvPicPr>
        <p:blipFill>
          <a:blip r:embed="rId16"/>
          <a:stretch>
            <a:fillRect/>
          </a:stretch>
        </p:blipFill>
        <p:spPr>
          <a:xfrm>
            <a:off x="6438900" y="1952625"/>
            <a:ext cx="133350" cy="152400"/>
          </a:xfrm>
          <a:prstGeom prst="rect">
            <a:avLst/>
          </a:prstGeom>
        </p:spPr>
      </p:pic>
      <p:pic>
        <p:nvPicPr>
          <p:cNvPr id="17" name="Image 15" descr="preencoded.png">    </p:cNvPr>
          <p:cNvPicPr>
            <a:picLocks noChangeAspect="1"/>
          </p:cNvPicPr>
          <p:nvPr/>
        </p:nvPicPr>
        <p:blipFill>
          <a:blip r:embed="rId17"/>
          <a:stretch>
            <a:fillRect/>
          </a:stretch>
        </p:blipFill>
        <p:spPr>
          <a:xfrm>
            <a:off x="6210300" y="2819400"/>
            <a:ext cx="5600700" cy="990600"/>
          </a:xfrm>
          <a:prstGeom prst="rect">
            <a:avLst/>
          </a:prstGeom>
        </p:spPr>
      </p:pic>
      <p:pic>
        <p:nvPicPr>
          <p:cNvPr id="18" name="Image 16" descr="preencoded.png">    </p:cNvPr>
          <p:cNvPicPr>
            <a:picLocks noChangeAspect="1"/>
          </p:cNvPicPr>
          <p:nvPr/>
        </p:nvPicPr>
        <p:blipFill>
          <a:blip r:embed="rId18"/>
          <a:stretch>
            <a:fillRect/>
          </a:stretch>
        </p:blipFill>
        <p:spPr>
          <a:xfrm>
            <a:off x="6362700" y="2971800"/>
            <a:ext cx="323850" cy="381000"/>
          </a:xfrm>
          <a:prstGeom prst="rect">
            <a:avLst/>
          </a:prstGeom>
        </p:spPr>
      </p:pic>
      <p:pic>
        <p:nvPicPr>
          <p:cNvPr id="19" name="Image 17" descr="preencoded.png">    </p:cNvPr>
          <p:cNvPicPr>
            <a:picLocks noChangeAspect="1"/>
          </p:cNvPicPr>
          <p:nvPr/>
        </p:nvPicPr>
        <p:blipFill>
          <a:blip r:embed="rId19"/>
          <a:stretch>
            <a:fillRect/>
          </a:stretch>
        </p:blipFill>
        <p:spPr>
          <a:xfrm>
            <a:off x="6438900" y="3095625"/>
            <a:ext cx="171450" cy="152400"/>
          </a:xfrm>
          <a:prstGeom prst="rect">
            <a:avLst/>
          </a:prstGeom>
        </p:spPr>
      </p:pic>
      <p:pic>
        <p:nvPicPr>
          <p:cNvPr id="20" name="Image 18" descr="preencoded.png">    </p:cNvPr>
          <p:cNvPicPr>
            <a:picLocks noChangeAspect="1"/>
          </p:cNvPicPr>
          <p:nvPr/>
        </p:nvPicPr>
        <p:blipFill>
          <a:blip r:embed="rId20"/>
          <a:stretch>
            <a:fillRect/>
          </a:stretch>
        </p:blipFill>
        <p:spPr>
          <a:xfrm>
            <a:off x="6210300" y="3962400"/>
            <a:ext cx="5600700" cy="990600"/>
          </a:xfrm>
          <a:prstGeom prst="rect">
            <a:avLst/>
          </a:prstGeom>
        </p:spPr>
      </p:pic>
      <p:pic>
        <p:nvPicPr>
          <p:cNvPr id="21" name="Image 19" descr="preencoded.png">    </p:cNvPr>
          <p:cNvPicPr>
            <a:picLocks noChangeAspect="1"/>
          </p:cNvPicPr>
          <p:nvPr/>
        </p:nvPicPr>
        <p:blipFill>
          <a:blip r:embed="rId21"/>
          <a:stretch>
            <a:fillRect/>
          </a:stretch>
        </p:blipFill>
        <p:spPr>
          <a:xfrm>
            <a:off x="6362700" y="4114800"/>
            <a:ext cx="323850" cy="381000"/>
          </a:xfrm>
          <a:prstGeom prst="rect">
            <a:avLst/>
          </a:prstGeom>
        </p:spPr>
      </p:pic>
      <p:pic>
        <p:nvPicPr>
          <p:cNvPr id="22" name="Image 20" descr="preencoded.png">    </p:cNvPr>
          <p:cNvPicPr>
            <a:picLocks noChangeAspect="1"/>
          </p:cNvPicPr>
          <p:nvPr/>
        </p:nvPicPr>
        <p:blipFill>
          <a:blip r:embed="rId22"/>
          <a:stretch>
            <a:fillRect/>
          </a:stretch>
        </p:blipFill>
        <p:spPr>
          <a:xfrm>
            <a:off x="6438900" y="4238625"/>
            <a:ext cx="171450" cy="152400"/>
          </a:xfrm>
          <a:prstGeom prst="rect">
            <a:avLst/>
          </a:prstGeom>
        </p:spPr>
      </p:pic>
      <p:pic>
        <p:nvPicPr>
          <p:cNvPr id="23" name="Image 21" descr="preencoded.png">    </p:cNvPr>
          <p:cNvPicPr>
            <a:picLocks noChangeAspect="1"/>
          </p:cNvPicPr>
          <p:nvPr/>
        </p:nvPicPr>
        <p:blipFill>
          <a:blip r:embed="rId23"/>
          <a:stretch>
            <a:fillRect/>
          </a:stretch>
        </p:blipFill>
        <p:spPr>
          <a:xfrm>
            <a:off x="381000" y="5448300"/>
            <a:ext cx="11430000" cy="685800"/>
          </a:xfrm>
          <a:prstGeom prst="rect">
            <a:avLst/>
          </a:prstGeom>
        </p:spPr>
      </p:pic>
      <p:sp>
        <p:nvSpPr>
          <p:cNvPr id="24" name="Text 0"/>
          <p:cNvSpPr/>
          <p:nvPr/>
        </p:nvSpPr>
        <p:spPr>
          <a:xfrm>
            <a:off x="381000" y="381000"/>
            <a:ext cx="12573000" cy="457200"/>
          </a:xfrm>
          <a:prstGeom prst="rect">
            <a:avLst/>
          </a:prstGeom>
          <a:noFill/>
          <a:ln/>
        </p:spPr>
        <p:txBody>
          <a:bodyPr wrap="square" lIns="0" tIns="0" rIns="0" bIns="0" rtlCol="0" anchor="t"/>
          <a:lstStyle/>
          <a:p>
            <a:pPr indent="0" marL="0">
              <a:lnSpc>
                <a:spcPts val="3600"/>
              </a:lnSpc>
              <a:buNone/>
            </a:pPr>
            <a:r>
              <a:rPr lang="en-US" sz="3158" b="1" dirty="0">
                <a:solidFill>
                  <a:srgbClr val="333333"/>
                </a:solidFill>
                <a:latin typeface="Roboto" pitchFamily="34" charset="0"/>
                <a:ea typeface="Roboto" pitchFamily="34" charset="-122"/>
                <a:cs typeface="Roboto" pitchFamily="34" charset="-120"/>
              </a:rPr>
              <a:t>未来展望</a:t>
            </a:r>
            <a:pPr indent="0" marL="0">
              <a:lnSpc>
                <a:spcPts val="3600"/>
              </a:lnSpc>
              <a:buNone/>
            </a:pPr>
            <a:r>
              <a:rPr lang="en-US" sz="3158" b="1" dirty="0">
                <a:solidFill>
                  <a:srgbClr val="39FF14"/>
                </a:solidFill>
                <a:latin typeface="Roboto" pitchFamily="34" charset="0"/>
                <a:ea typeface="Roboto" pitchFamily="34" charset="-122"/>
                <a:cs typeface="Roboto" pitchFamily="34" charset="-120"/>
              </a:rPr>
              <a:t>と</a:t>
            </a:r>
            <a:pPr indent="0" marL="0">
              <a:lnSpc>
                <a:spcPts val="3600"/>
              </a:lnSpc>
              <a:buNone/>
            </a:pPr>
            <a:r>
              <a:rPr lang="en-US" sz="3158" b="1" dirty="0">
                <a:solidFill>
                  <a:srgbClr val="333333"/>
                </a:solidFill>
                <a:latin typeface="Roboto" pitchFamily="34" charset="0"/>
                <a:ea typeface="Roboto" pitchFamily="34" charset="-122"/>
                <a:cs typeface="Roboto" pitchFamily="34" charset="-120"/>
              </a:rPr>
              <a:t>社会的</a:t>
            </a:r>
            <a:pPr indent="0" marL="0">
              <a:lnSpc>
                <a:spcPts val="3600"/>
              </a:lnSpc>
              <a:buNone/>
            </a:pPr>
            <a:r>
              <a:rPr lang="en-US" sz="3158" b="1" dirty="0">
                <a:solidFill>
                  <a:srgbClr val="BF40BF"/>
                </a:solidFill>
                <a:latin typeface="Roboto" pitchFamily="34" charset="0"/>
                <a:ea typeface="Roboto" pitchFamily="34" charset="-122"/>
                <a:cs typeface="Roboto" pitchFamily="34" charset="-120"/>
              </a:rPr>
              <a:t>インパクト</a:t>
            </a:r>
            <a:endParaRPr lang="en-US" sz="3158" dirty="0"/>
          </a:p>
        </p:txBody>
      </p:sp>
      <p:sp>
        <p:nvSpPr>
          <p:cNvPr id="25" name="Text 1"/>
          <p:cNvSpPr/>
          <p:nvPr/>
        </p:nvSpPr>
        <p:spPr>
          <a:xfrm>
            <a:off x="666750" y="1219200"/>
            <a:ext cx="616077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今後5〜10年のブレークスルー</a:t>
            </a:r>
            <a:endParaRPr lang="en-US" sz="1646" dirty="0"/>
          </a:p>
        </p:txBody>
      </p:sp>
      <p:sp>
        <p:nvSpPr>
          <p:cNvPr id="26" name="Text 2"/>
          <p:cNvSpPr/>
          <p:nvPr/>
        </p:nvSpPr>
        <p:spPr>
          <a:xfrm>
            <a:off x="876300" y="1847850"/>
            <a:ext cx="11315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高度な器用さ</a:t>
            </a:r>
            <a:endParaRPr lang="en-US" sz="1260" dirty="0"/>
          </a:p>
        </p:txBody>
      </p:sp>
      <p:sp>
        <p:nvSpPr>
          <p:cNvPr id="27" name="Text 3"/>
          <p:cNvSpPr/>
          <p:nvPr/>
        </p:nvSpPr>
        <p:spPr>
          <a:xfrm>
            <a:off x="533400" y="2247900"/>
            <a:ext cx="24193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より高度な器用さを持つロボットアームの開発が期待されています。</a:t>
            </a:r>
            <a:endParaRPr lang="en-US" sz="980" dirty="0"/>
          </a:p>
        </p:txBody>
      </p:sp>
      <p:sp>
        <p:nvSpPr>
          <p:cNvPr id="28" name="Text 4"/>
          <p:cNvSpPr/>
          <p:nvPr/>
        </p:nvSpPr>
        <p:spPr>
          <a:xfrm>
            <a:off x="3781425" y="1847850"/>
            <a:ext cx="188595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自律的ナビゲーション</a:t>
            </a:r>
            <a:endParaRPr lang="en-US" sz="1260" dirty="0"/>
          </a:p>
        </p:txBody>
      </p:sp>
      <p:sp>
        <p:nvSpPr>
          <p:cNvPr id="29" name="Text 5"/>
          <p:cNvSpPr/>
          <p:nvPr/>
        </p:nvSpPr>
        <p:spPr>
          <a:xfrm>
            <a:off x="3409950" y="2247900"/>
            <a:ext cx="24193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複雑な環境での自律的なナビゲーション能力の向上が見込まれます。</a:t>
            </a:r>
            <a:endParaRPr lang="en-US" sz="980" dirty="0"/>
          </a:p>
        </p:txBody>
      </p:sp>
      <p:sp>
        <p:nvSpPr>
          <p:cNvPr id="30" name="Text 6"/>
          <p:cNvSpPr/>
          <p:nvPr/>
        </p:nvSpPr>
        <p:spPr>
          <a:xfrm>
            <a:off x="933450" y="3105150"/>
            <a:ext cx="2074545"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自然なインタラクション</a:t>
            </a:r>
            <a:endParaRPr lang="en-US" sz="1260" dirty="0"/>
          </a:p>
        </p:txBody>
      </p:sp>
      <p:sp>
        <p:nvSpPr>
          <p:cNvPr id="31" name="Text 7"/>
          <p:cNvSpPr/>
          <p:nvPr/>
        </p:nvSpPr>
        <p:spPr>
          <a:xfrm>
            <a:off x="533400" y="3505200"/>
            <a:ext cx="24193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人間との自然なインタラクションを実現するAIの進化が期待されています。</a:t>
            </a:r>
            <a:endParaRPr lang="en-US" sz="980" dirty="0"/>
          </a:p>
        </p:txBody>
      </p:sp>
      <p:sp>
        <p:nvSpPr>
          <p:cNvPr id="32" name="Text 8"/>
          <p:cNvSpPr/>
          <p:nvPr/>
        </p:nvSpPr>
        <p:spPr>
          <a:xfrm>
            <a:off x="3752850" y="3105150"/>
            <a:ext cx="2231708"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LLMとロボティクスの融合</a:t>
            </a:r>
            <a:endParaRPr lang="en-US" sz="1260" dirty="0"/>
          </a:p>
        </p:txBody>
      </p:sp>
      <p:sp>
        <p:nvSpPr>
          <p:cNvPr id="33" name="Text 9"/>
          <p:cNvSpPr/>
          <p:nvPr/>
        </p:nvSpPr>
        <p:spPr>
          <a:xfrm>
            <a:off x="3409950" y="3505200"/>
            <a:ext cx="24193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大規模言語モデルとロボティクスの融合による複雑な指示の理解と実行。</a:t>
            </a:r>
            <a:endParaRPr lang="en-US" sz="980" dirty="0"/>
          </a:p>
        </p:txBody>
      </p:sp>
      <p:sp>
        <p:nvSpPr>
          <p:cNvPr id="34" name="Text 10"/>
          <p:cNvSpPr/>
          <p:nvPr/>
        </p:nvSpPr>
        <p:spPr>
          <a:xfrm>
            <a:off x="6610350" y="1219200"/>
            <a:ext cx="616077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社会変革の可能性</a:t>
            </a:r>
            <a:endParaRPr lang="en-US" sz="1646" dirty="0"/>
          </a:p>
        </p:txBody>
      </p:sp>
      <p:sp>
        <p:nvSpPr>
          <p:cNvPr id="35" name="Text 11"/>
          <p:cNvSpPr/>
          <p:nvPr/>
        </p:nvSpPr>
        <p:spPr>
          <a:xfrm>
            <a:off x="6762750" y="1828800"/>
            <a:ext cx="5385435"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労働力不足の解消</a:t>
            </a:r>
            <a:endParaRPr lang="en-US" sz="1260" dirty="0"/>
          </a:p>
        </p:txBody>
      </p:sp>
      <p:sp>
        <p:nvSpPr>
          <p:cNvPr id="36" name="Text 12"/>
          <p:cNvSpPr/>
          <p:nvPr/>
        </p:nvSpPr>
        <p:spPr>
          <a:xfrm>
            <a:off x="6762750" y="2133600"/>
            <a:ext cx="48958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自動化による労働力不足の問題への対応が可能になります。危険な作業からの人間の解放が期待され、効率の最適化が進行します。</a:t>
            </a:r>
            <a:endParaRPr lang="en-US" sz="980" dirty="0"/>
          </a:p>
        </p:txBody>
      </p:sp>
      <p:sp>
        <p:nvSpPr>
          <p:cNvPr id="37" name="Text 13"/>
          <p:cNvSpPr/>
          <p:nvPr/>
        </p:nvSpPr>
        <p:spPr>
          <a:xfrm>
            <a:off x="6800850" y="2971800"/>
            <a:ext cx="5343525"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生活支援の強化</a:t>
            </a:r>
            <a:endParaRPr lang="en-US" sz="1260" dirty="0"/>
          </a:p>
        </p:txBody>
      </p:sp>
      <p:sp>
        <p:nvSpPr>
          <p:cNvPr id="38" name="Text 14"/>
          <p:cNvSpPr/>
          <p:nvPr/>
        </p:nvSpPr>
        <p:spPr>
          <a:xfrm>
            <a:off x="6800850" y="3276600"/>
            <a:ext cx="48577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高齢者や障害者の生活支援の強化が見込まれます。家事支援ロボットの普及により、生活の質の向上が期待されています。</a:t>
            </a:r>
            <a:endParaRPr lang="en-US" sz="980" dirty="0"/>
          </a:p>
        </p:txBody>
      </p:sp>
      <p:sp>
        <p:nvSpPr>
          <p:cNvPr id="39" name="Text 15"/>
          <p:cNvSpPr/>
          <p:nvPr/>
        </p:nvSpPr>
        <p:spPr>
          <a:xfrm>
            <a:off x="6800850" y="4114800"/>
            <a:ext cx="5343525"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医療サービスの革新</a:t>
            </a:r>
            <a:endParaRPr lang="en-US" sz="1260" dirty="0"/>
          </a:p>
        </p:txBody>
      </p:sp>
      <p:sp>
        <p:nvSpPr>
          <p:cNvPr id="40" name="Text 16"/>
          <p:cNvSpPr/>
          <p:nvPr/>
        </p:nvSpPr>
        <p:spPr>
          <a:xfrm>
            <a:off x="6800850" y="4419600"/>
            <a:ext cx="48577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医療分野でのPhysical AIの活用による患者の回復支援や介護の最適化が、医療サービスの質の向上につながります。</a:t>
            </a:r>
            <a:endParaRPr lang="en-US" sz="980" dirty="0"/>
          </a:p>
        </p:txBody>
      </p:sp>
      <p:sp>
        <p:nvSpPr>
          <p:cNvPr id="41" name="Text 17"/>
          <p:cNvSpPr/>
          <p:nvPr/>
        </p:nvSpPr>
        <p:spPr>
          <a:xfrm>
            <a:off x="533400" y="5600700"/>
            <a:ext cx="11125200" cy="381000"/>
          </a:xfrm>
          <a:prstGeom prst="rect">
            <a:avLst/>
          </a:prstGeom>
          <a:noFill/>
          <a:ln/>
        </p:spPr>
        <p:txBody>
          <a:bodyPr wrap="square" lIns="0" tIns="0" rIns="0" bIns="0" rtlCol="0" anchor="t">
            <a:spAutoFit/>
          </a:bodyPr>
          <a:lstStyle/>
          <a:p>
            <a:pPr algn="ct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Physical AIは単なる技術革新に留まらず、人類社会のあり方を根本から変える可能性を秘めています。 技術開発と並行して、社会的な受容と倫理的な枠組みの構築が不可欠となるでしょう。</a:t>
            </a:r>
            <a:endParaRPr lang="en-US" sz="980" dirty="0"/>
          </a:p>
        </p:txBody>
      </p:sp>
      <p:sp>
        <p:nvSpPr>
          <p:cNvPr id="42" name="Text 18"/>
          <p:cNvSpPr/>
          <p:nvPr/>
        </p:nvSpPr>
        <p:spPr>
          <a:xfrm>
            <a:off x="381000" y="62865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381000" y="9525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295400"/>
            <a:ext cx="5410200" cy="4762500"/>
          </a:xfrm>
          <a:prstGeom prst="rect">
            <a:avLst/>
          </a:prstGeom>
        </p:spPr>
      </p:pic>
      <p:pic>
        <p:nvPicPr>
          <p:cNvPr id="5" name="Image 3" descr="preencoded.png">    </p:cNvPr>
          <p:cNvPicPr>
            <a:picLocks noChangeAspect="1"/>
          </p:cNvPicPr>
          <p:nvPr/>
        </p:nvPicPr>
        <p:blipFill>
          <a:blip r:embed="rId5"/>
          <a:stretch>
            <a:fillRect/>
          </a:stretch>
        </p:blipFill>
        <p:spPr>
          <a:xfrm>
            <a:off x="685800" y="1638300"/>
            <a:ext cx="285750" cy="228600"/>
          </a:xfrm>
          <a:prstGeom prst="rect">
            <a:avLst/>
          </a:prstGeom>
        </p:spPr>
      </p:pic>
      <p:pic>
        <p:nvPicPr>
          <p:cNvPr id="6" name="Image 4" descr="preencoded.png">    </p:cNvPr>
          <p:cNvPicPr>
            <a:picLocks noChangeAspect="1"/>
          </p:cNvPicPr>
          <p:nvPr/>
        </p:nvPicPr>
        <p:blipFill>
          <a:blip r:embed="rId6"/>
          <a:stretch>
            <a:fillRect/>
          </a:stretch>
        </p:blipFill>
        <p:spPr>
          <a:xfrm>
            <a:off x="685800" y="3619500"/>
            <a:ext cx="228600" cy="228600"/>
          </a:xfrm>
          <a:prstGeom prst="rect">
            <a:avLst/>
          </a:prstGeom>
        </p:spPr>
      </p:pic>
      <p:pic>
        <p:nvPicPr>
          <p:cNvPr id="7" name="Image 5" descr="preencoded.png">    </p:cNvPr>
          <p:cNvPicPr>
            <a:picLocks noChangeAspect="1"/>
          </p:cNvPicPr>
          <p:nvPr/>
        </p:nvPicPr>
        <p:blipFill>
          <a:blip r:embed="rId7"/>
          <a:stretch>
            <a:fillRect/>
          </a:stretch>
        </p:blipFill>
        <p:spPr>
          <a:xfrm>
            <a:off x="6400800" y="1295400"/>
            <a:ext cx="5410200" cy="1066800"/>
          </a:xfrm>
          <a:prstGeom prst="rect">
            <a:avLst/>
          </a:prstGeom>
        </p:spPr>
      </p:pic>
      <p:pic>
        <p:nvPicPr>
          <p:cNvPr id="8" name="Image 6" descr="preencoded.png">    </p:cNvPr>
          <p:cNvPicPr>
            <a:picLocks noChangeAspect="1"/>
          </p:cNvPicPr>
          <p:nvPr/>
        </p:nvPicPr>
        <p:blipFill>
          <a:blip r:embed="rId8"/>
          <a:stretch>
            <a:fillRect/>
          </a:stretch>
        </p:blipFill>
        <p:spPr>
          <a:xfrm>
            <a:off x="6553200" y="1447800"/>
            <a:ext cx="466725" cy="495300"/>
          </a:xfrm>
          <a:prstGeom prst="rect">
            <a:avLst/>
          </a:prstGeom>
        </p:spPr>
      </p:pic>
      <p:pic>
        <p:nvPicPr>
          <p:cNvPr id="9" name="Image 7" descr="preencoded.png">    </p:cNvPr>
          <p:cNvPicPr>
            <a:picLocks noChangeAspect="1"/>
          </p:cNvPicPr>
          <p:nvPr/>
        </p:nvPicPr>
        <p:blipFill>
          <a:blip r:embed="rId9"/>
          <a:stretch>
            <a:fillRect/>
          </a:stretch>
        </p:blipFill>
        <p:spPr>
          <a:xfrm>
            <a:off x="6667500" y="1562100"/>
            <a:ext cx="238125" cy="266700"/>
          </a:xfrm>
          <a:prstGeom prst="rect">
            <a:avLst/>
          </a:prstGeom>
        </p:spPr>
      </p:pic>
      <p:pic>
        <p:nvPicPr>
          <p:cNvPr id="10" name="Image 8" descr="preencoded.png">    </p:cNvPr>
          <p:cNvPicPr>
            <a:picLocks noChangeAspect="1"/>
          </p:cNvPicPr>
          <p:nvPr/>
        </p:nvPicPr>
        <p:blipFill>
          <a:blip r:embed="rId10"/>
          <a:stretch>
            <a:fillRect/>
          </a:stretch>
        </p:blipFill>
        <p:spPr>
          <a:xfrm>
            <a:off x="6400800" y="2514600"/>
            <a:ext cx="5410200" cy="1066800"/>
          </a:xfrm>
          <a:prstGeom prst="rect">
            <a:avLst/>
          </a:prstGeom>
        </p:spPr>
      </p:pic>
      <p:pic>
        <p:nvPicPr>
          <p:cNvPr id="11" name="Image 9" descr="preencoded.png">    </p:cNvPr>
          <p:cNvPicPr>
            <a:picLocks noChangeAspect="1"/>
          </p:cNvPicPr>
          <p:nvPr/>
        </p:nvPicPr>
        <p:blipFill>
          <a:blip r:embed="rId11"/>
          <a:stretch>
            <a:fillRect/>
          </a:stretch>
        </p:blipFill>
        <p:spPr>
          <a:xfrm>
            <a:off x="6553200" y="2667000"/>
            <a:ext cx="419100" cy="495300"/>
          </a:xfrm>
          <a:prstGeom prst="rect">
            <a:avLst/>
          </a:prstGeom>
        </p:spPr>
      </p:pic>
      <p:pic>
        <p:nvPicPr>
          <p:cNvPr id="12" name="Image 10" descr="preencoded.png">    </p:cNvPr>
          <p:cNvPicPr>
            <a:picLocks noChangeAspect="1"/>
          </p:cNvPicPr>
          <p:nvPr/>
        </p:nvPicPr>
        <p:blipFill>
          <a:blip r:embed="rId12"/>
          <a:stretch>
            <a:fillRect/>
          </a:stretch>
        </p:blipFill>
        <p:spPr>
          <a:xfrm>
            <a:off x="6667500" y="2781300"/>
            <a:ext cx="190500" cy="266700"/>
          </a:xfrm>
          <a:prstGeom prst="rect">
            <a:avLst/>
          </a:prstGeom>
        </p:spPr>
      </p:pic>
      <p:pic>
        <p:nvPicPr>
          <p:cNvPr id="13" name="Image 11" descr="preencoded.png">    </p:cNvPr>
          <p:cNvPicPr>
            <a:picLocks noChangeAspect="1"/>
          </p:cNvPicPr>
          <p:nvPr/>
        </p:nvPicPr>
        <p:blipFill>
          <a:blip r:embed="rId13"/>
          <a:stretch>
            <a:fillRect/>
          </a:stretch>
        </p:blipFill>
        <p:spPr>
          <a:xfrm>
            <a:off x="6400800" y="3733800"/>
            <a:ext cx="5410200" cy="1066800"/>
          </a:xfrm>
          <a:prstGeom prst="rect">
            <a:avLst/>
          </a:prstGeom>
        </p:spPr>
      </p:pic>
      <p:pic>
        <p:nvPicPr>
          <p:cNvPr id="14" name="Image 12" descr="preencoded.png">    </p:cNvPr>
          <p:cNvPicPr>
            <a:picLocks noChangeAspect="1"/>
          </p:cNvPicPr>
          <p:nvPr/>
        </p:nvPicPr>
        <p:blipFill>
          <a:blip r:embed="rId14"/>
          <a:stretch>
            <a:fillRect/>
          </a:stretch>
        </p:blipFill>
        <p:spPr>
          <a:xfrm>
            <a:off x="6553200" y="3886200"/>
            <a:ext cx="447675" cy="495300"/>
          </a:xfrm>
          <a:prstGeom prst="rect">
            <a:avLst/>
          </a:prstGeom>
        </p:spPr>
      </p:pic>
      <p:pic>
        <p:nvPicPr>
          <p:cNvPr id="15" name="Image 13" descr="preencoded.png">    </p:cNvPr>
          <p:cNvPicPr>
            <a:picLocks noChangeAspect="1"/>
          </p:cNvPicPr>
          <p:nvPr/>
        </p:nvPicPr>
        <p:blipFill>
          <a:blip r:embed="rId15"/>
          <a:stretch>
            <a:fillRect/>
          </a:stretch>
        </p:blipFill>
        <p:spPr>
          <a:xfrm>
            <a:off x="6667500" y="4000500"/>
            <a:ext cx="219075" cy="266700"/>
          </a:xfrm>
          <a:prstGeom prst="rect">
            <a:avLst/>
          </a:prstGeom>
        </p:spPr>
      </p:pic>
      <p:pic>
        <p:nvPicPr>
          <p:cNvPr id="16" name="Image 14" descr="preencoded.png">    </p:cNvPr>
          <p:cNvPicPr>
            <a:picLocks noChangeAspect="1"/>
          </p:cNvPicPr>
          <p:nvPr/>
        </p:nvPicPr>
        <p:blipFill>
          <a:blip r:embed="rId16"/>
          <a:stretch>
            <a:fillRect/>
          </a:stretch>
        </p:blipFill>
        <p:spPr>
          <a:xfrm>
            <a:off x="6400800" y="4953000"/>
            <a:ext cx="5410200" cy="1066800"/>
          </a:xfrm>
          <a:prstGeom prst="rect">
            <a:avLst/>
          </a:prstGeom>
        </p:spPr>
      </p:pic>
      <p:pic>
        <p:nvPicPr>
          <p:cNvPr id="17" name="Image 15" descr="preencoded.png">    </p:cNvPr>
          <p:cNvPicPr>
            <a:picLocks noChangeAspect="1"/>
          </p:cNvPicPr>
          <p:nvPr/>
        </p:nvPicPr>
        <p:blipFill>
          <a:blip r:embed="rId17"/>
          <a:stretch>
            <a:fillRect/>
          </a:stretch>
        </p:blipFill>
        <p:spPr>
          <a:xfrm>
            <a:off x="6553200" y="5105400"/>
            <a:ext cx="419100" cy="495300"/>
          </a:xfrm>
          <a:prstGeom prst="rect">
            <a:avLst/>
          </a:prstGeom>
        </p:spPr>
      </p:pic>
      <p:pic>
        <p:nvPicPr>
          <p:cNvPr id="18" name="Image 16" descr="preencoded.png">    </p:cNvPr>
          <p:cNvPicPr>
            <a:picLocks noChangeAspect="1"/>
          </p:cNvPicPr>
          <p:nvPr/>
        </p:nvPicPr>
        <p:blipFill>
          <a:blip r:embed="rId18"/>
          <a:stretch>
            <a:fillRect/>
          </a:stretch>
        </p:blipFill>
        <p:spPr>
          <a:xfrm>
            <a:off x="6667500" y="5219700"/>
            <a:ext cx="190500" cy="266700"/>
          </a:xfrm>
          <a:prstGeom prst="rect">
            <a:avLst/>
          </a:prstGeom>
        </p:spPr>
      </p:pic>
      <p:sp>
        <p:nvSpPr>
          <p:cNvPr id="19" name="Text 0"/>
          <p:cNvSpPr/>
          <p:nvPr/>
        </p:nvSpPr>
        <p:spPr>
          <a:xfrm>
            <a:off x="381000" y="381000"/>
            <a:ext cx="12573000" cy="457200"/>
          </a:xfrm>
          <a:prstGeom prst="rect">
            <a:avLst/>
          </a:prstGeom>
          <a:noFill/>
          <a:ln/>
        </p:spPr>
        <p:txBody>
          <a:bodyPr wrap="square" lIns="0" tIns="0" rIns="0" bIns="0" rtlCol="0" anchor="t"/>
          <a:lstStyle/>
          <a:p>
            <a:pPr indent="0" marL="0">
              <a:lnSpc>
                <a:spcPts val="3600"/>
              </a:lnSpc>
              <a:buNone/>
            </a:pPr>
            <a:r>
              <a:rPr lang="en-US" sz="3158" b="1" dirty="0">
                <a:solidFill>
                  <a:srgbClr val="333333"/>
                </a:solidFill>
                <a:latin typeface="Roboto" pitchFamily="34" charset="0"/>
                <a:ea typeface="Roboto" pitchFamily="34" charset="-122"/>
                <a:cs typeface="Roboto" pitchFamily="34" charset="-120"/>
              </a:rPr>
              <a:t>Physical AI</a:t>
            </a:r>
            <a:pPr indent="0" marL="0">
              <a:lnSpc>
                <a:spcPts val="3600"/>
              </a:lnSpc>
              <a:buNone/>
            </a:pPr>
            <a:r>
              <a:rPr lang="en-US" sz="3158" b="1" dirty="0">
                <a:solidFill>
                  <a:srgbClr val="39FF14"/>
                </a:solidFill>
                <a:latin typeface="Roboto" pitchFamily="34" charset="0"/>
                <a:ea typeface="Roboto" pitchFamily="34" charset="-122"/>
                <a:cs typeface="Roboto" pitchFamily="34" charset="-120"/>
              </a:rPr>
              <a:t>とは</a:t>
            </a:r>
            <a:endParaRPr lang="en-US" sz="3158" dirty="0"/>
          </a:p>
        </p:txBody>
      </p:sp>
      <p:sp>
        <p:nvSpPr>
          <p:cNvPr id="20" name="Text 1"/>
          <p:cNvSpPr/>
          <p:nvPr/>
        </p:nvSpPr>
        <p:spPr>
          <a:xfrm>
            <a:off x="1085850" y="1600200"/>
            <a:ext cx="528066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定義</a:t>
            </a:r>
            <a:endParaRPr lang="en-US" sz="1646" dirty="0"/>
          </a:p>
        </p:txBody>
      </p:sp>
      <p:sp>
        <p:nvSpPr>
          <p:cNvPr id="21" name="Text 2"/>
          <p:cNvSpPr/>
          <p:nvPr/>
        </p:nvSpPr>
        <p:spPr>
          <a:xfrm>
            <a:off x="685800" y="2057400"/>
            <a:ext cx="4800600" cy="533400"/>
          </a:xfrm>
          <a:prstGeom prst="rect">
            <a:avLst/>
          </a:prstGeom>
          <a:noFill/>
          <a:ln/>
        </p:spPr>
        <p:txBody>
          <a:bodyPr wrap="square" lIns="0" tIns="0" rIns="0" bIns="0" rtlCol="0" anchor="t"/>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Physical AI</a:t>
            </a:r>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（物理AI）は、物理世界と相互作用し、その中でタスクを実行するAIシステムを指します。</a:t>
            </a:r>
            <a:endParaRPr lang="en-US" sz="1260" dirty="0"/>
          </a:p>
        </p:txBody>
      </p:sp>
      <p:sp>
        <p:nvSpPr>
          <p:cNvPr id="22" name="Text 3"/>
          <p:cNvSpPr/>
          <p:nvPr/>
        </p:nvSpPr>
        <p:spPr>
          <a:xfrm>
            <a:off x="685800" y="2819400"/>
            <a:ext cx="4800600" cy="533400"/>
          </a:xfrm>
          <a:prstGeom prst="rect">
            <a:avLst/>
          </a:prstGeom>
          <a:noFill/>
          <a:ln/>
        </p:spPr>
        <p:txBody>
          <a:bodyPr wrap="square" lIns="0" tIns="0" rIns="0" bIns="0" rtlCol="0" anchor="t"/>
          <a:lstStyle/>
          <a:p>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単にデータを処理するだけでなく、</a:t>
            </a:r>
            <a:pPr indent="0" marL="0">
              <a:lnSpc>
                <a:spcPts val="2100"/>
              </a:lnSpc>
              <a:buNone/>
            </a:pPr>
            <a:r>
              <a:rPr lang="en-US" sz="1260" b="1" dirty="0">
                <a:solidFill>
                  <a:srgbClr val="39FF14"/>
                </a:solidFill>
                <a:latin typeface="Noto Sans JP" pitchFamily="34" charset="0"/>
                <a:ea typeface="Noto Sans JP" pitchFamily="34" charset="-122"/>
                <a:cs typeface="Noto Sans JP" pitchFamily="34" charset="-120"/>
              </a:rPr>
              <a:t>ロボットやその他の物理デバイスを通じて現実世界に影響を与える能力</a:t>
            </a:r>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を持つAIです。</a:t>
            </a:r>
            <a:endParaRPr lang="en-US" sz="1260" dirty="0"/>
          </a:p>
        </p:txBody>
      </p:sp>
      <p:sp>
        <p:nvSpPr>
          <p:cNvPr id="23" name="Text 4"/>
          <p:cNvSpPr/>
          <p:nvPr/>
        </p:nvSpPr>
        <p:spPr>
          <a:xfrm>
            <a:off x="1028700" y="3581400"/>
            <a:ext cx="528066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重要性</a:t>
            </a:r>
            <a:endParaRPr lang="en-US" sz="1646" dirty="0"/>
          </a:p>
        </p:txBody>
      </p:sp>
      <p:sp>
        <p:nvSpPr>
          <p:cNvPr id="24" name="Text 5"/>
          <p:cNvSpPr/>
          <p:nvPr/>
        </p:nvSpPr>
        <p:spPr>
          <a:xfrm>
            <a:off x="685800" y="4038600"/>
            <a:ext cx="4800600" cy="533400"/>
          </a:xfrm>
          <a:prstGeom prst="rect">
            <a:avLst/>
          </a:prstGeom>
          <a:noFill/>
          <a:ln/>
        </p:spPr>
        <p:txBody>
          <a:bodyPr wrap="square" lIns="0" tIns="0" rIns="0" bIns="0" rtlCol="0" anchor="t">
            <a:spAutoFit/>
          </a:bodyPr>
          <a:lstStyle/>
          <a:p>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Physical AIの重要性は、製造、物流、ヘルスケア、家庭など多岐にわたる分野で急速に増しています。</a:t>
            </a:r>
            <a:endParaRPr lang="en-US" sz="1260" dirty="0"/>
          </a:p>
        </p:txBody>
      </p:sp>
      <p:sp>
        <p:nvSpPr>
          <p:cNvPr id="25" name="Text 6"/>
          <p:cNvSpPr/>
          <p:nvPr/>
        </p:nvSpPr>
        <p:spPr>
          <a:xfrm>
            <a:off x="7172325" y="1447800"/>
            <a:ext cx="4934903"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物理的な相互作用</a:t>
            </a:r>
            <a:endParaRPr lang="en-US" sz="1380" dirty="0"/>
          </a:p>
        </p:txBody>
      </p:sp>
      <p:sp>
        <p:nvSpPr>
          <p:cNvPr id="26" name="Text 7"/>
          <p:cNvSpPr/>
          <p:nvPr/>
        </p:nvSpPr>
        <p:spPr>
          <a:xfrm>
            <a:off x="7172325" y="1752600"/>
            <a:ext cx="4486275"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物理世界との直接的なやりとりが可能で、実体的な物体を操作、移動、操作することができます。</a:t>
            </a:r>
            <a:endParaRPr lang="en-US" sz="1120" dirty="0"/>
          </a:p>
        </p:txBody>
      </p:sp>
      <p:sp>
        <p:nvSpPr>
          <p:cNvPr id="27" name="Text 8"/>
          <p:cNvSpPr/>
          <p:nvPr/>
        </p:nvSpPr>
        <p:spPr>
          <a:xfrm>
            <a:off x="7124700" y="2667000"/>
            <a:ext cx="498729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高度な知能</a:t>
            </a:r>
            <a:endParaRPr lang="en-US" sz="1380" dirty="0"/>
          </a:p>
        </p:txBody>
      </p:sp>
      <p:sp>
        <p:nvSpPr>
          <p:cNvPr id="28" name="Text 9"/>
          <p:cNvSpPr/>
          <p:nvPr/>
        </p:nvSpPr>
        <p:spPr>
          <a:xfrm>
            <a:off x="7124700" y="2971800"/>
            <a:ext cx="45339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物体の認識、理解、操作計画の作成、そして実際の物理的な行動の実行までを一手に担います。</a:t>
            </a:r>
            <a:endParaRPr lang="en-US" sz="1120" dirty="0"/>
          </a:p>
        </p:txBody>
      </p:sp>
      <p:sp>
        <p:nvSpPr>
          <p:cNvPr id="29" name="Text 10"/>
          <p:cNvSpPr/>
          <p:nvPr/>
        </p:nvSpPr>
        <p:spPr>
          <a:xfrm>
            <a:off x="7153275" y="3886200"/>
            <a:ext cx="4955857"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多分野応用</a:t>
            </a:r>
            <a:endParaRPr lang="en-US" sz="1380" dirty="0"/>
          </a:p>
        </p:txBody>
      </p:sp>
      <p:sp>
        <p:nvSpPr>
          <p:cNvPr id="30" name="Text 11"/>
          <p:cNvSpPr/>
          <p:nvPr/>
        </p:nvSpPr>
        <p:spPr>
          <a:xfrm>
            <a:off x="7153275" y="4191000"/>
            <a:ext cx="4505325"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製造業、物流、ヘルスケア、家庭用具など幅広い分野で実用化が進行中で、その範囲はますます広がっています。</a:t>
            </a:r>
            <a:endParaRPr lang="en-US" sz="1120" dirty="0"/>
          </a:p>
        </p:txBody>
      </p:sp>
      <p:sp>
        <p:nvSpPr>
          <p:cNvPr id="31" name="Text 12"/>
          <p:cNvSpPr/>
          <p:nvPr/>
        </p:nvSpPr>
        <p:spPr>
          <a:xfrm>
            <a:off x="7124700" y="5105400"/>
            <a:ext cx="498729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急速な成長</a:t>
            </a:r>
            <a:endParaRPr lang="en-US" sz="1380" dirty="0"/>
          </a:p>
        </p:txBody>
      </p:sp>
      <p:sp>
        <p:nvSpPr>
          <p:cNvPr id="32" name="Text 13"/>
          <p:cNvSpPr/>
          <p:nvPr/>
        </p:nvSpPr>
        <p:spPr>
          <a:xfrm>
            <a:off x="7124700" y="5410200"/>
            <a:ext cx="45339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基盤技術の進化と応用分野の拡大に伴い、Physical AIの可能性と実用化範囲は飛躍的に成長しています。</a:t>
            </a:r>
            <a:endParaRPr lang="en-US" sz="1120" dirty="0"/>
          </a:p>
        </p:txBody>
      </p:sp>
      <p:sp>
        <p:nvSpPr>
          <p:cNvPr id="33" name="Text 14"/>
          <p:cNvSpPr/>
          <p:nvPr/>
        </p:nvSpPr>
        <p:spPr>
          <a:xfrm>
            <a:off x="381000" y="62865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924675"/>
          </a:xfrm>
          <a:prstGeom prst="rect">
            <a:avLst/>
          </a:prstGeom>
        </p:spPr>
      </p:pic>
      <p:pic>
        <p:nvPicPr>
          <p:cNvPr id="3" name="Image 1" descr="preencoded.png">    </p:cNvPr>
          <p:cNvPicPr>
            <a:picLocks noChangeAspect="1"/>
          </p:cNvPicPr>
          <p:nvPr/>
        </p:nvPicPr>
        <p:blipFill>
          <a:blip r:embed="rId3"/>
          <a:stretch>
            <a:fillRect/>
          </a:stretch>
        </p:blipFill>
        <p:spPr>
          <a:xfrm>
            <a:off x="381000" y="9525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981200"/>
            <a:ext cx="3657600" cy="3457575"/>
          </a:xfrm>
          <a:prstGeom prst="rect">
            <a:avLst/>
          </a:prstGeom>
        </p:spPr>
      </p:pic>
      <p:pic>
        <p:nvPicPr>
          <p:cNvPr id="5" name="Image 3" descr="preencoded.png">    </p:cNvPr>
          <p:cNvPicPr>
            <a:picLocks noChangeAspect="1"/>
          </p:cNvPicPr>
          <p:nvPr/>
        </p:nvPicPr>
        <p:blipFill>
          <a:blip r:embed="rId5"/>
          <a:stretch>
            <a:fillRect/>
          </a:stretch>
        </p:blipFill>
        <p:spPr>
          <a:xfrm>
            <a:off x="609600" y="2209800"/>
            <a:ext cx="514350" cy="533400"/>
          </a:xfrm>
          <a:prstGeom prst="rect">
            <a:avLst/>
          </a:prstGeom>
        </p:spPr>
      </p:pic>
      <p:pic>
        <p:nvPicPr>
          <p:cNvPr id="6" name="Image 4" descr="preencoded.png">    </p:cNvPr>
          <p:cNvPicPr>
            <a:picLocks noChangeAspect="1"/>
          </p:cNvPicPr>
          <p:nvPr/>
        </p:nvPicPr>
        <p:blipFill>
          <a:blip r:embed="rId6"/>
          <a:stretch>
            <a:fillRect/>
          </a:stretch>
        </p:blipFill>
        <p:spPr>
          <a:xfrm>
            <a:off x="723900" y="2324100"/>
            <a:ext cx="285750" cy="304800"/>
          </a:xfrm>
          <a:prstGeom prst="rect">
            <a:avLst/>
          </a:prstGeom>
        </p:spPr>
      </p:pic>
      <p:pic>
        <p:nvPicPr>
          <p:cNvPr id="7" name="Image 5" descr="preencoded.png">    </p:cNvPr>
          <p:cNvPicPr>
            <a:picLocks noChangeAspect="1"/>
          </p:cNvPicPr>
          <p:nvPr/>
        </p:nvPicPr>
        <p:blipFill>
          <a:blip r:embed="rId7"/>
          <a:stretch>
            <a:fillRect/>
          </a:stretch>
        </p:blipFill>
        <p:spPr>
          <a:xfrm>
            <a:off x="4267200" y="1981200"/>
            <a:ext cx="3657600" cy="3457575"/>
          </a:xfrm>
          <a:prstGeom prst="rect">
            <a:avLst/>
          </a:prstGeom>
        </p:spPr>
      </p:pic>
      <p:pic>
        <p:nvPicPr>
          <p:cNvPr id="8" name="Image 6" descr="preencoded.png">    </p:cNvPr>
          <p:cNvPicPr>
            <a:picLocks noChangeAspect="1"/>
          </p:cNvPicPr>
          <p:nvPr/>
        </p:nvPicPr>
        <p:blipFill>
          <a:blip r:embed="rId8"/>
          <a:stretch>
            <a:fillRect/>
          </a:stretch>
        </p:blipFill>
        <p:spPr>
          <a:xfrm>
            <a:off x="4495800" y="2209800"/>
            <a:ext cx="457200" cy="533400"/>
          </a:xfrm>
          <a:prstGeom prst="rect">
            <a:avLst/>
          </a:prstGeom>
        </p:spPr>
      </p:pic>
      <p:pic>
        <p:nvPicPr>
          <p:cNvPr id="9" name="Image 7" descr="preencoded.png">    </p:cNvPr>
          <p:cNvPicPr>
            <a:picLocks noChangeAspect="1"/>
          </p:cNvPicPr>
          <p:nvPr/>
        </p:nvPicPr>
        <p:blipFill>
          <a:blip r:embed="rId9"/>
          <a:stretch>
            <a:fillRect/>
          </a:stretch>
        </p:blipFill>
        <p:spPr>
          <a:xfrm>
            <a:off x="4610100" y="2324100"/>
            <a:ext cx="228600" cy="304800"/>
          </a:xfrm>
          <a:prstGeom prst="rect">
            <a:avLst/>
          </a:prstGeom>
        </p:spPr>
      </p:pic>
      <p:pic>
        <p:nvPicPr>
          <p:cNvPr id="10" name="Image 8" descr="preencoded.png">    </p:cNvPr>
          <p:cNvPicPr>
            <a:picLocks noChangeAspect="1"/>
          </p:cNvPicPr>
          <p:nvPr/>
        </p:nvPicPr>
        <p:blipFill>
          <a:blip r:embed="rId10"/>
          <a:stretch>
            <a:fillRect/>
          </a:stretch>
        </p:blipFill>
        <p:spPr>
          <a:xfrm>
            <a:off x="8153400" y="1981200"/>
            <a:ext cx="3657600" cy="3457575"/>
          </a:xfrm>
          <a:prstGeom prst="rect">
            <a:avLst/>
          </a:prstGeom>
        </p:spPr>
      </p:pic>
      <p:pic>
        <p:nvPicPr>
          <p:cNvPr id="11" name="Image 9" descr="preencoded.png">    </p:cNvPr>
          <p:cNvPicPr>
            <a:picLocks noChangeAspect="1"/>
          </p:cNvPicPr>
          <p:nvPr/>
        </p:nvPicPr>
        <p:blipFill>
          <a:blip r:embed="rId11"/>
          <a:stretch>
            <a:fillRect/>
          </a:stretch>
        </p:blipFill>
        <p:spPr>
          <a:xfrm>
            <a:off x="8382000" y="2247900"/>
            <a:ext cx="457200" cy="533400"/>
          </a:xfrm>
          <a:prstGeom prst="rect">
            <a:avLst/>
          </a:prstGeom>
        </p:spPr>
      </p:pic>
      <p:pic>
        <p:nvPicPr>
          <p:cNvPr id="12" name="Image 10" descr="preencoded.png">    </p:cNvPr>
          <p:cNvPicPr>
            <a:picLocks noChangeAspect="1"/>
          </p:cNvPicPr>
          <p:nvPr/>
        </p:nvPicPr>
        <p:blipFill>
          <a:blip r:embed="rId12"/>
          <a:stretch>
            <a:fillRect/>
          </a:stretch>
        </p:blipFill>
        <p:spPr>
          <a:xfrm>
            <a:off x="8496300" y="2362200"/>
            <a:ext cx="228600" cy="304800"/>
          </a:xfrm>
          <a:prstGeom prst="rect">
            <a:avLst/>
          </a:prstGeom>
        </p:spPr>
      </p:pic>
      <p:pic>
        <p:nvPicPr>
          <p:cNvPr id="13" name="Image 11" descr="preencoded.png">    </p:cNvPr>
          <p:cNvPicPr>
            <a:picLocks noChangeAspect="1"/>
          </p:cNvPicPr>
          <p:nvPr/>
        </p:nvPicPr>
        <p:blipFill>
          <a:blip r:embed="rId13"/>
          <a:stretch>
            <a:fillRect/>
          </a:stretch>
        </p:blipFill>
        <p:spPr>
          <a:xfrm>
            <a:off x="381000" y="5591175"/>
            <a:ext cx="11430000" cy="571500"/>
          </a:xfrm>
          <a:prstGeom prst="rect">
            <a:avLst/>
          </a:prstGeom>
        </p:spPr>
      </p:pic>
      <p:sp>
        <p:nvSpPr>
          <p:cNvPr id="14" name="Text 0"/>
          <p:cNvSpPr/>
          <p:nvPr/>
        </p:nvSpPr>
        <p:spPr>
          <a:xfrm>
            <a:off x="381000" y="381000"/>
            <a:ext cx="12573000" cy="457200"/>
          </a:xfrm>
          <a:prstGeom prst="rect">
            <a:avLst/>
          </a:prstGeom>
          <a:noFill/>
          <a:ln/>
        </p:spPr>
        <p:txBody>
          <a:bodyPr wrap="square" lIns="0" tIns="0" rIns="0" bIns="0" rtlCol="0" anchor="t"/>
          <a:lstStyle/>
          <a:p>
            <a:pPr indent="0" marL="0">
              <a:lnSpc>
                <a:spcPts val="3600"/>
              </a:lnSpc>
              <a:buNone/>
            </a:pPr>
            <a:r>
              <a:rPr lang="en-US" sz="3158" b="1" dirty="0">
                <a:solidFill>
                  <a:srgbClr val="333333"/>
                </a:solidFill>
                <a:latin typeface="Roboto" pitchFamily="34" charset="0"/>
                <a:ea typeface="Roboto" pitchFamily="34" charset="-122"/>
                <a:cs typeface="Roboto" pitchFamily="34" charset="-120"/>
              </a:rPr>
              <a:t>基盤技術の</a:t>
            </a:r>
            <a:pPr indent="0" marL="0">
              <a:lnSpc>
                <a:spcPts val="3600"/>
              </a:lnSpc>
              <a:buNone/>
            </a:pPr>
            <a:r>
              <a:rPr lang="en-US" sz="3158" b="1" dirty="0">
                <a:solidFill>
                  <a:srgbClr val="39FF14"/>
                </a:solidFill>
                <a:latin typeface="Roboto" pitchFamily="34" charset="0"/>
                <a:ea typeface="Roboto" pitchFamily="34" charset="-122"/>
                <a:cs typeface="Roboto" pitchFamily="34" charset="-120"/>
              </a:rPr>
              <a:t>進化</a:t>
            </a:r>
            <a:endParaRPr lang="en-US" sz="3158" dirty="0"/>
          </a:p>
        </p:txBody>
      </p:sp>
      <p:sp>
        <p:nvSpPr>
          <p:cNvPr id="15" name="Text 1"/>
          <p:cNvSpPr/>
          <p:nvPr/>
        </p:nvSpPr>
        <p:spPr>
          <a:xfrm>
            <a:off x="381000" y="1219200"/>
            <a:ext cx="11430000" cy="533400"/>
          </a:xfrm>
          <a:prstGeom prst="rect">
            <a:avLst/>
          </a:prstGeom>
          <a:noFill/>
          <a:ln/>
        </p:spPr>
        <p:txBody>
          <a:bodyPr wrap="square" lIns="0" tIns="0" rIns="0" bIns="0" rtlCol="0" anchor="t">
            <a:spAutoFit/>
          </a:bodyPr>
          <a:lstStyle/>
          <a:p>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Physical AIの急速な発展は、その基盤となる技術分野における目覚ましい進化によって加速されています。特に、以下の三大技術領域の発展が、AIが物理世界と相互作用する能力を飛躍的に向上させています。</a:t>
            </a:r>
            <a:endParaRPr lang="en-US" sz="1260" dirty="0"/>
          </a:p>
        </p:txBody>
      </p:sp>
      <p:sp>
        <p:nvSpPr>
          <p:cNvPr id="16" name="Text 2"/>
          <p:cNvSpPr/>
          <p:nvPr/>
        </p:nvSpPr>
        <p:spPr>
          <a:xfrm>
            <a:off x="1238250" y="2324100"/>
            <a:ext cx="1980248"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エンボディードAI</a:t>
            </a:r>
            <a:endParaRPr lang="en-US" sz="1646" dirty="0"/>
          </a:p>
        </p:txBody>
      </p:sp>
      <p:sp>
        <p:nvSpPr>
          <p:cNvPr id="17" name="Text 3"/>
          <p:cNvSpPr/>
          <p:nvPr/>
        </p:nvSpPr>
        <p:spPr>
          <a:xfrm>
            <a:off x="609600" y="2895600"/>
            <a:ext cx="32004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物理的な身体を持ち、実世界と直接的に相互作用することで学習・進化するAIを指します。</a:t>
            </a:r>
            <a:endParaRPr lang="en-US" sz="1120" dirty="0"/>
          </a:p>
        </p:txBody>
      </p:sp>
      <p:sp>
        <p:nvSpPr>
          <p:cNvPr id="18" name="Text 4"/>
          <p:cNvSpPr/>
          <p:nvPr/>
        </p:nvSpPr>
        <p:spPr>
          <a:xfrm>
            <a:off x="609600" y="3838575"/>
            <a:ext cx="3520440"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16A34A"/>
                </a:solidFill>
                <a:latin typeface="Noto Sans JP" pitchFamily="34" charset="0"/>
                <a:ea typeface="Noto Sans JP" pitchFamily="34" charset="-122"/>
                <a:cs typeface="Noto Sans JP" pitchFamily="34" charset="-120"/>
              </a:rPr>
              <a:t>代表的進展</a:t>
            </a:r>
            <a:endParaRPr lang="en-US" sz="1120" dirty="0"/>
          </a:p>
        </p:txBody>
      </p:sp>
      <p:sp>
        <p:nvSpPr>
          <p:cNvPr id="19" name="Text 5"/>
          <p:cNvSpPr/>
          <p:nvPr/>
        </p:nvSpPr>
        <p:spPr>
          <a:xfrm>
            <a:off x="609600" y="41433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「Sim-to-Real」技術の確立</a:t>
            </a:r>
            <a:endParaRPr lang="en-US" sz="1120" dirty="0"/>
          </a:p>
        </p:txBody>
      </p:sp>
      <p:sp>
        <p:nvSpPr>
          <p:cNvPr id="20" name="Text 6"/>
          <p:cNvSpPr/>
          <p:nvPr/>
        </p:nvSpPr>
        <p:spPr>
          <a:xfrm>
            <a:off x="609600" y="4448175"/>
            <a:ext cx="3200400" cy="4572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Google DeepMindのシミュレーション→現実世界の転移実証</a:t>
            </a:r>
            <a:endParaRPr lang="en-US" sz="1120" dirty="0"/>
          </a:p>
        </p:txBody>
      </p:sp>
      <p:sp>
        <p:nvSpPr>
          <p:cNvPr id="21" name="Text 7"/>
          <p:cNvSpPr/>
          <p:nvPr/>
        </p:nvSpPr>
        <p:spPr>
          <a:xfrm>
            <a:off x="609600" y="49815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環境への適応能力の向上</a:t>
            </a:r>
            <a:endParaRPr lang="en-US" sz="1120" dirty="0"/>
          </a:p>
        </p:txBody>
      </p:sp>
      <p:sp>
        <p:nvSpPr>
          <p:cNvPr id="22" name="Text 8"/>
          <p:cNvSpPr/>
          <p:nvPr/>
        </p:nvSpPr>
        <p:spPr>
          <a:xfrm>
            <a:off x="5067300" y="2324100"/>
            <a:ext cx="276606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大規模言語・行動モデル</a:t>
            </a:r>
            <a:endParaRPr lang="en-US" sz="1646" dirty="0"/>
          </a:p>
        </p:txBody>
      </p:sp>
      <p:sp>
        <p:nvSpPr>
          <p:cNvPr id="23" name="Text 9"/>
          <p:cNvSpPr/>
          <p:nvPr/>
        </p:nvSpPr>
        <p:spPr>
          <a:xfrm>
            <a:off x="4495800" y="2895600"/>
            <a:ext cx="3200400" cy="9144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ロボットの行動や物理的な指示を理解・生成する大規模言語・行動モデル（LLAMs）が登場し、Physical AIの汎用性を大きく向上させています。</a:t>
            </a:r>
            <a:endParaRPr lang="en-US" sz="1120" dirty="0"/>
          </a:p>
        </p:txBody>
      </p:sp>
      <p:sp>
        <p:nvSpPr>
          <p:cNvPr id="24" name="Text 10"/>
          <p:cNvSpPr/>
          <p:nvPr/>
        </p:nvSpPr>
        <p:spPr>
          <a:xfrm>
            <a:off x="4495800" y="4067175"/>
            <a:ext cx="3520440"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9333EA"/>
                </a:solidFill>
                <a:latin typeface="Noto Sans JP" pitchFamily="34" charset="0"/>
                <a:ea typeface="Noto Sans JP" pitchFamily="34" charset="-122"/>
                <a:cs typeface="Noto Sans JP" pitchFamily="34" charset="-120"/>
              </a:rPr>
              <a:t>代表的モデル</a:t>
            </a:r>
            <a:endParaRPr lang="en-US" sz="1120" dirty="0"/>
          </a:p>
        </p:txBody>
      </p:sp>
      <p:sp>
        <p:nvSpPr>
          <p:cNvPr id="25" name="Text 11"/>
          <p:cNvSpPr/>
          <p:nvPr/>
        </p:nvSpPr>
        <p:spPr>
          <a:xfrm>
            <a:off x="4495800" y="43719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RT-2 (Robotics Transformer 2)</a:t>
            </a:r>
            <a:endParaRPr lang="en-US" sz="1120" dirty="0"/>
          </a:p>
        </p:txBody>
      </p:sp>
      <p:sp>
        <p:nvSpPr>
          <p:cNvPr id="26" name="Text 12"/>
          <p:cNvSpPr/>
          <p:nvPr/>
        </p:nvSpPr>
        <p:spPr>
          <a:xfrm>
            <a:off x="4495800" y="46767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VIMA (Vision-Language-Action Model)</a:t>
            </a:r>
            <a:endParaRPr lang="en-US" sz="1120" dirty="0"/>
          </a:p>
        </p:txBody>
      </p:sp>
      <p:sp>
        <p:nvSpPr>
          <p:cNvPr id="27" name="Text 13"/>
          <p:cNvSpPr/>
          <p:nvPr/>
        </p:nvSpPr>
        <p:spPr>
          <a:xfrm>
            <a:off x="4495800" y="49815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人間言語指示の物理実行能力の強化</a:t>
            </a:r>
            <a:endParaRPr lang="en-US" sz="1120" dirty="0"/>
          </a:p>
        </p:txBody>
      </p:sp>
      <p:sp>
        <p:nvSpPr>
          <p:cNvPr id="28" name="Text 14"/>
          <p:cNvSpPr/>
          <p:nvPr/>
        </p:nvSpPr>
        <p:spPr>
          <a:xfrm>
            <a:off x="8953500" y="2209800"/>
            <a:ext cx="2628900" cy="6096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センサーとアクチュエーター</a:t>
            </a:r>
            <a:endParaRPr lang="en-US" sz="1646" dirty="0"/>
          </a:p>
        </p:txBody>
      </p:sp>
      <p:sp>
        <p:nvSpPr>
          <p:cNvPr id="29" name="Text 15"/>
          <p:cNvSpPr/>
          <p:nvPr/>
        </p:nvSpPr>
        <p:spPr>
          <a:xfrm>
            <a:off x="8382000" y="2971800"/>
            <a:ext cx="3200400" cy="6858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物理的な相互作用を可能にするハードウェアの高性能化が、AIの物理的インタラクション能力を大きく向上させています。</a:t>
            </a:r>
            <a:endParaRPr lang="en-US" sz="1120" dirty="0"/>
          </a:p>
        </p:txBody>
      </p:sp>
      <p:sp>
        <p:nvSpPr>
          <p:cNvPr id="30" name="Text 16"/>
          <p:cNvSpPr/>
          <p:nvPr/>
        </p:nvSpPr>
        <p:spPr>
          <a:xfrm>
            <a:off x="8382000" y="3838575"/>
            <a:ext cx="3520440"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563EB"/>
                </a:solidFill>
                <a:latin typeface="Noto Sans JP" pitchFamily="34" charset="0"/>
                <a:ea typeface="Noto Sans JP" pitchFamily="34" charset="-122"/>
                <a:cs typeface="Noto Sans JP" pitchFamily="34" charset="-120"/>
              </a:rPr>
              <a:t>キー革新</a:t>
            </a:r>
            <a:endParaRPr lang="en-US" sz="1120" dirty="0"/>
          </a:p>
        </p:txBody>
      </p:sp>
      <p:sp>
        <p:nvSpPr>
          <p:cNvPr id="31" name="Text 17"/>
          <p:cNvSpPr/>
          <p:nvPr/>
        </p:nvSpPr>
        <p:spPr>
          <a:xfrm>
            <a:off x="8382000" y="41433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高度な触覚センサーの発展</a:t>
            </a:r>
            <a:endParaRPr lang="en-US" sz="1120" dirty="0"/>
          </a:p>
        </p:txBody>
      </p:sp>
      <p:sp>
        <p:nvSpPr>
          <p:cNvPr id="32" name="Text 18"/>
          <p:cNvSpPr/>
          <p:nvPr/>
        </p:nvSpPr>
        <p:spPr>
          <a:xfrm>
            <a:off x="8382000" y="4448175"/>
            <a:ext cx="3200400" cy="4572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高精度アクチュエーターの小型化と高効率化</a:t>
            </a:r>
            <a:endParaRPr lang="en-US" sz="1120" dirty="0"/>
          </a:p>
        </p:txBody>
      </p:sp>
      <p:sp>
        <p:nvSpPr>
          <p:cNvPr id="33" name="Text 19"/>
          <p:cNvSpPr/>
          <p:nvPr/>
        </p:nvSpPr>
        <p:spPr>
          <a:xfrm>
            <a:off x="8382000" y="4981575"/>
            <a:ext cx="352044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LiDARと高解像度カメラの性能向上</a:t>
            </a:r>
            <a:endParaRPr lang="en-US" sz="1120" dirty="0"/>
          </a:p>
        </p:txBody>
      </p:sp>
      <p:sp>
        <p:nvSpPr>
          <p:cNvPr id="34" name="Text 20"/>
          <p:cNvSpPr/>
          <p:nvPr/>
        </p:nvSpPr>
        <p:spPr>
          <a:xfrm>
            <a:off x="381000" y="6353175"/>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7239000"/>
          </a:xfrm>
          <a:prstGeom prst="rect">
            <a:avLst/>
          </a:prstGeom>
        </p:spPr>
      </p:pic>
      <p:pic>
        <p:nvPicPr>
          <p:cNvPr id="3" name="Image 1" descr="preencoded.png">    </p:cNvPr>
          <p:cNvPicPr>
            <a:picLocks noChangeAspect="1"/>
          </p:cNvPicPr>
          <p:nvPr/>
        </p:nvPicPr>
        <p:blipFill>
          <a:blip r:embed="rId3"/>
          <a:stretch>
            <a:fillRect/>
          </a:stretch>
        </p:blipFill>
        <p:spPr>
          <a:xfrm>
            <a:off x="381000" y="9525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981200"/>
            <a:ext cx="4480620" cy="2438400"/>
          </a:xfrm>
          <a:prstGeom prst="rect">
            <a:avLst/>
          </a:prstGeom>
        </p:spPr>
      </p:pic>
      <p:pic>
        <p:nvPicPr>
          <p:cNvPr id="5" name="Image 3" descr="preencoded.png">    </p:cNvPr>
          <p:cNvPicPr>
            <a:picLocks noChangeAspect="1"/>
          </p:cNvPicPr>
          <p:nvPr/>
        </p:nvPicPr>
        <p:blipFill>
          <a:blip r:embed="rId5"/>
          <a:stretch>
            <a:fillRect/>
          </a:stretch>
        </p:blipFill>
        <p:spPr>
          <a:xfrm>
            <a:off x="533400" y="2133600"/>
            <a:ext cx="4175820" cy="1828800"/>
          </a:xfrm>
          <a:prstGeom prst="rect">
            <a:avLst/>
          </a:prstGeom>
        </p:spPr>
      </p:pic>
      <p:pic>
        <p:nvPicPr>
          <p:cNvPr id="6" name="Image 4" descr="preencoded.png">    </p:cNvPr>
          <p:cNvPicPr>
            <a:picLocks noChangeAspect="1"/>
          </p:cNvPicPr>
          <p:nvPr/>
        </p:nvPicPr>
        <p:blipFill>
          <a:blip r:embed="rId6"/>
          <a:stretch>
            <a:fillRect/>
          </a:stretch>
        </p:blipFill>
        <p:spPr>
          <a:xfrm>
            <a:off x="381000" y="4572000"/>
            <a:ext cx="4480620" cy="1866900"/>
          </a:xfrm>
          <a:prstGeom prst="rect">
            <a:avLst/>
          </a:prstGeom>
        </p:spPr>
      </p:pic>
      <p:pic>
        <p:nvPicPr>
          <p:cNvPr id="7" name="Image 5" descr="preencoded.png">    </p:cNvPr>
          <p:cNvPicPr>
            <a:picLocks noChangeAspect="1"/>
          </p:cNvPicPr>
          <p:nvPr/>
        </p:nvPicPr>
        <p:blipFill>
          <a:blip r:embed="rId7"/>
          <a:stretch>
            <a:fillRect/>
          </a:stretch>
        </p:blipFill>
        <p:spPr>
          <a:xfrm>
            <a:off x="571500" y="4800600"/>
            <a:ext cx="171450" cy="228600"/>
          </a:xfrm>
          <a:prstGeom prst="rect">
            <a:avLst/>
          </a:prstGeom>
        </p:spPr>
      </p:pic>
      <p:pic>
        <p:nvPicPr>
          <p:cNvPr id="8" name="Image 6" descr="preencoded.png">    </p:cNvPr>
          <p:cNvPicPr>
            <a:picLocks noChangeAspect="1"/>
          </p:cNvPicPr>
          <p:nvPr/>
        </p:nvPicPr>
        <p:blipFill>
          <a:blip r:embed="rId8"/>
          <a:stretch>
            <a:fillRect/>
          </a:stretch>
        </p:blipFill>
        <p:spPr>
          <a:xfrm>
            <a:off x="5090220" y="1981200"/>
            <a:ext cx="6720780" cy="2209800"/>
          </a:xfrm>
          <a:prstGeom prst="rect">
            <a:avLst/>
          </a:prstGeom>
        </p:spPr>
      </p:pic>
      <p:pic>
        <p:nvPicPr>
          <p:cNvPr id="9" name="Image 7" descr="preencoded.png">    </p:cNvPr>
          <p:cNvPicPr>
            <a:picLocks noChangeAspect="1"/>
          </p:cNvPicPr>
          <p:nvPr/>
        </p:nvPicPr>
        <p:blipFill>
          <a:blip r:embed="rId9"/>
          <a:stretch>
            <a:fillRect/>
          </a:stretch>
        </p:blipFill>
        <p:spPr>
          <a:xfrm>
            <a:off x="5280720" y="2209800"/>
            <a:ext cx="285750" cy="228600"/>
          </a:xfrm>
          <a:prstGeom prst="rect">
            <a:avLst/>
          </a:prstGeom>
        </p:spPr>
      </p:pic>
      <p:pic>
        <p:nvPicPr>
          <p:cNvPr id="10" name="Image 8" descr="preencoded.png">    </p:cNvPr>
          <p:cNvPicPr>
            <a:picLocks noChangeAspect="1"/>
          </p:cNvPicPr>
          <p:nvPr/>
        </p:nvPicPr>
        <p:blipFill>
          <a:blip r:embed="rId10"/>
          <a:stretch>
            <a:fillRect/>
          </a:stretch>
        </p:blipFill>
        <p:spPr>
          <a:xfrm>
            <a:off x="5090220" y="4381500"/>
            <a:ext cx="6720780" cy="1981200"/>
          </a:xfrm>
          <a:prstGeom prst="rect">
            <a:avLst/>
          </a:prstGeom>
        </p:spPr>
      </p:pic>
      <p:pic>
        <p:nvPicPr>
          <p:cNvPr id="11" name="Image 9" descr="preencoded.png">    </p:cNvPr>
          <p:cNvPicPr>
            <a:picLocks noChangeAspect="1"/>
          </p:cNvPicPr>
          <p:nvPr/>
        </p:nvPicPr>
        <p:blipFill>
          <a:blip r:embed="rId11"/>
          <a:stretch>
            <a:fillRect/>
          </a:stretch>
        </p:blipFill>
        <p:spPr>
          <a:xfrm>
            <a:off x="5280720" y="4610100"/>
            <a:ext cx="228600" cy="228600"/>
          </a:xfrm>
          <a:prstGeom prst="rect">
            <a:avLst/>
          </a:prstGeom>
        </p:spPr>
      </p:pic>
      <p:sp>
        <p:nvSpPr>
          <p:cNvPr id="12" name="Text 0"/>
          <p:cNvSpPr/>
          <p:nvPr/>
        </p:nvSpPr>
        <p:spPr>
          <a:xfrm>
            <a:off x="381000" y="381000"/>
            <a:ext cx="12573000" cy="457200"/>
          </a:xfrm>
          <a:prstGeom prst="rect">
            <a:avLst/>
          </a:prstGeom>
          <a:noFill/>
          <a:ln/>
        </p:spPr>
        <p:txBody>
          <a:bodyPr wrap="square" lIns="0" tIns="0" rIns="0" bIns="0" rtlCol="0" anchor="t"/>
          <a:lstStyle/>
          <a:p>
            <a:pPr indent="0" marL="0">
              <a:lnSpc>
                <a:spcPts val="3600"/>
              </a:lnSpc>
              <a:buNone/>
            </a:pPr>
            <a:r>
              <a:rPr lang="en-US" sz="3158" b="1" dirty="0">
                <a:solidFill>
                  <a:srgbClr val="333333"/>
                </a:solidFill>
                <a:latin typeface="Roboto" pitchFamily="34" charset="0"/>
                <a:ea typeface="Roboto" pitchFamily="34" charset="-122"/>
                <a:cs typeface="Roboto" pitchFamily="34" charset="-120"/>
              </a:rPr>
              <a:t>大規模言語・行動モデルの</a:t>
            </a:r>
            <a:pPr indent="0" marL="0">
              <a:lnSpc>
                <a:spcPts val="3600"/>
              </a:lnSpc>
              <a:buNone/>
            </a:pPr>
            <a:r>
              <a:rPr lang="en-US" sz="3158" b="1" dirty="0">
                <a:solidFill>
                  <a:srgbClr val="39FF14"/>
                </a:solidFill>
                <a:latin typeface="Roboto" pitchFamily="34" charset="0"/>
                <a:ea typeface="Roboto" pitchFamily="34" charset="-122"/>
                <a:cs typeface="Roboto" pitchFamily="34" charset="-120"/>
              </a:rPr>
              <a:t>発展</a:t>
            </a:r>
            <a:endParaRPr lang="en-US" sz="3158" dirty="0"/>
          </a:p>
        </p:txBody>
      </p:sp>
      <p:sp>
        <p:nvSpPr>
          <p:cNvPr id="13" name="Text 1"/>
          <p:cNvSpPr/>
          <p:nvPr/>
        </p:nvSpPr>
        <p:spPr>
          <a:xfrm>
            <a:off x="381000" y="1219200"/>
            <a:ext cx="11430000" cy="533400"/>
          </a:xfrm>
          <a:prstGeom prst="rect">
            <a:avLst/>
          </a:prstGeom>
          <a:noFill/>
          <a:ln/>
        </p:spPr>
        <p:txBody>
          <a:bodyPr wrap="square" lIns="0" tIns="0" rIns="0" bIns="0" rtlCol="0" anchor="t"/>
          <a:lstStyle/>
          <a:p>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近年、テキストデータだけでなく、ロボットの行動や物理的な指示を理解・生成する</a:t>
            </a:r>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大規模言語・行動モデル（LLAMs）</a:t>
            </a:r>
            <a:pPr indent="0" marL="0">
              <a:lnSpc>
                <a:spcPts val="2100"/>
              </a:lnSpc>
              <a:buNone/>
            </a:pPr>
            <a:r>
              <a:rPr lang="en-US" sz="1260" dirty="0">
                <a:solidFill>
                  <a:srgbClr val="333333"/>
                </a:solidFill>
                <a:latin typeface="Noto Sans JP" pitchFamily="34" charset="0"/>
                <a:ea typeface="Noto Sans JP" pitchFamily="34" charset="-122"/>
                <a:cs typeface="Noto Sans JP" pitchFamily="34" charset="-120"/>
              </a:rPr>
              <a:t>が登場し、Physical AIの汎用性を大きく向上させています。</a:t>
            </a:r>
            <a:endParaRPr lang="en-US" sz="1260" dirty="0"/>
          </a:p>
        </p:txBody>
      </p:sp>
      <p:sp>
        <p:nvSpPr>
          <p:cNvPr id="14" name="Text 2"/>
          <p:cNvSpPr/>
          <p:nvPr/>
        </p:nvSpPr>
        <p:spPr>
          <a:xfrm>
            <a:off x="324609" y="4076700"/>
            <a:ext cx="4593401" cy="190500"/>
          </a:xfrm>
          <a:prstGeom prst="rect">
            <a:avLst/>
          </a:prstGeom>
          <a:noFill/>
          <a:ln/>
        </p:spPr>
        <p:txBody>
          <a:bodyPr wrap="square" lIns="0" tIns="0" rIns="0" bIns="0" rtlCol="0" anchor="t">
            <a:spAutoFit/>
          </a:bodyPr>
          <a:lstStyle/>
          <a:p>
            <a:pPr algn="ctr" indent="0" marL="0">
              <a:lnSpc>
                <a:spcPts val="1500"/>
              </a:lnSpc>
              <a:buNone/>
            </a:pPr>
            <a:r>
              <a:rPr lang="en-US" sz="980" i="1" dirty="0">
                <a:solidFill>
                  <a:srgbClr val="6B7280"/>
                </a:solidFill>
                <a:latin typeface="Noto Sans JP" pitchFamily="34" charset="0"/>
                <a:ea typeface="Noto Sans JP" pitchFamily="34" charset="-122"/>
                <a:cs typeface="Noto Sans JP" pitchFamily="34" charset="-120"/>
              </a:rPr>
              <a:t>Google DeepMindのRT-2ロボットモデル</a:t>
            </a:r>
            <a:endParaRPr lang="en-US" sz="980" dirty="0"/>
          </a:p>
        </p:txBody>
      </p:sp>
      <p:sp>
        <p:nvSpPr>
          <p:cNvPr id="15" name="Text 3"/>
          <p:cNvSpPr/>
          <p:nvPr/>
        </p:nvSpPr>
        <p:spPr>
          <a:xfrm>
            <a:off x="857250" y="4762500"/>
            <a:ext cx="4509581"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意味</a:t>
            </a:r>
            <a:endParaRPr lang="en-US" sz="1646" dirty="0"/>
          </a:p>
        </p:txBody>
      </p:sp>
      <p:sp>
        <p:nvSpPr>
          <p:cNvPr id="16" name="Text 4"/>
          <p:cNvSpPr/>
          <p:nvPr/>
        </p:nvSpPr>
        <p:spPr>
          <a:xfrm>
            <a:off x="571500" y="5181600"/>
            <a:ext cx="4099620" cy="9144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これらのモデルは、ロボットが人間からの自然言語指示を理解し、それを物理的な行動に変換する能力を強化し、ロボットのプログラミングの複雑さを軽減する可能性を秘めています。</a:t>
            </a:r>
            <a:endParaRPr lang="en-US" sz="1120" dirty="0"/>
          </a:p>
        </p:txBody>
      </p:sp>
      <p:sp>
        <p:nvSpPr>
          <p:cNvPr id="17" name="Text 5"/>
          <p:cNvSpPr/>
          <p:nvPr/>
        </p:nvSpPr>
        <p:spPr>
          <a:xfrm>
            <a:off x="5680770" y="2171700"/>
            <a:ext cx="6973759"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RT-2 (Robotics Transformer 2)</a:t>
            </a:r>
            <a:endParaRPr lang="en-US" sz="1646" dirty="0"/>
          </a:p>
        </p:txBody>
      </p:sp>
      <p:sp>
        <p:nvSpPr>
          <p:cNvPr id="18" name="Text 6"/>
          <p:cNvSpPr/>
          <p:nvPr/>
        </p:nvSpPr>
        <p:spPr>
          <a:xfrm>
            <a:off x="5280720" y="2590800"/>
            <a:ext cx="6339780" cy="685800"/>
          </a:xfrm>
          <a:prstGeom prst="rect">
            <a:avLst/>
          </a:prstGeom>
          <a:noFill/>
          <a:ln/>
        </p:spPr>
        <p:txBody>
          <a:bodyPr wrap="square" lIns="0" tIns="0" rIns="0" bIns="0" rtlCol="0" anchor="t"/>
          <a:lstStyle/>
          <a:p>
            <a:pPr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Google DeepMind</a:t>
            </a:r>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が開発したRT-2は、ウェブデータとロボットデータを統合して学習することで、視覚、言語、行動を横断的に理解し、新しいタスクをゼロショットで実行できる能力を持ちます。</a:t>
            </a:r>
            <a:endParaRPr lang="en-US" sz="1120" dirty="0"/>
          </a:p>
        </p:txBody>
      </p:sp>
      <p:sp>
        <p:nvSpPr>
          <p:cNvPr id="19" name="Text 7"/>
          <p:cNvSpPr/>
          <p:nvPr/>
        </p:nvSpPr>
        <p:spPr>
          <a:xfrm>
            <a:off x="5471220" y="34290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ゼロショット学習能力</a:t>
            </a:r>
            <a:endParaRPr lang="en-US" sz="1120" dirty="0"/>
          </a:p>
        </p:txBody>
      </p:sp>
      <p:sp>
        <p:nvSpPr>
          <p:cNvPr id="20" name="Text 8"/>
          <p:cNvSpPr/>
          <p:nvPr/>
        </p:nvSpPr>
        <p:spPr>
          <a:xfrm>
            <a:off x="8698260" y="34290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跨ドメイン理解</a:t>
            </a:r>
            <a:endParaRPr lang="en-US" sz="1120" dirty="0"/>
          </a:p>
        </p:txBody>
      </p:sp>
      <p:sp>
        <p:nvSpPr>
          <p:cNvPr id="21" name="Text 9"/>
          <p:cNvSpPr/>
          <p:nvPr/>
        </p:nvSpPr>
        <p:spPr>
          <a:xfrm>
            <a:off x="5471220" y="37719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高レベル指示の解釈</a:t>
            </a:r>
            <a:endParaRPr lang="en-US" sz="1120" dirty="0"/>
          </a:p>
        </p:txBody>
      </p:sp>
      <p:sp>
        <p:nvSpPr>
          <p:cNvPr id="22" name="Text 10"/>
          <p:cNvSpPr/>
          <p:nvPr/>
        </p:nvSpPr>
        <p:spPr>
          <a:xfrm>
            <a:off x="8698260" y="37719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視覚、言語、行動の統合</a:t>
            </a:r>
            <a:endParaRPr lang="en-US" sz="1120" dirty="0"/>
          </a:p>
        </p:txBody>
      </p:sp>
      <p:sp>
        <p:nvSpPr>
          <p:cNvPr id="23" name="Text 11"/>
          <p:cNvSpPr/>
          <p:nvPr/>
        </p:nvSpPr>
        <p:spPr>
          <a:xfrm>
            <a:off x="5623620" y="4572000"/>
            <a:ext cx="6973759"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VIMA (Vision-Language-Action Model)</a:t>
            </a:r>
            <a:endParaRPr lang="en-US" sz="1646" dirty="0"/>
          </a:p>
        </p:txBody>
      </p:sp>
      <p:sp>
        <p:nvSpPr>
          <p:cNvPr id="24" name="Text 12"/>
          <p:cNvSpPr/>
          <p:nvPr/>
        </p:nvSpPr>
        <p:spPr>
          <a:xfrm>
            <a:off x="5280720" y="4991100"/>
            <a:ext cx="633978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VIMAは、視覚と言語の指示に基づいて、様々なロボットタスクを学習・実行できる汎用的なエージェントです。</a:t>
            </a:r>
            <a:endParaRPr lang="en-US" sz="1120" dirty="0"/>
          </a:p>
        </p:txBody>
      </p:sp>
      <p:sp>
        <p:nvSpPr>
          <p:cNvPr id="25" name="Text 13"/>
          <p:cNvSpPr/>
          <p:nvPr/>
        </p:nvSpPr>
        <p:spPr>
          <a:xfrm>
            <a:off x="5471220" y="56007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汎用性の高いエージェント</a:t>
            </a:r>
            <a:endParaRPr lang="en-US" sz="1120" dirty="0"/>
          </a:p>
        </p:txBody>
      </p:sp>
      <p:sp>
        <p:nvSpPr>
          <p:cNvPr id="26" name="Text 14"/>
          <p:cNvSpPr/>
          <p:nvPr/>
        </p:nvSpPr>
        <p:spPr>
          <a:xfrm>
            <a:off x="8698260" y="56007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視覚と言語の統合</a:t>
            </a:r>
            <a:endParaRPr lang="en-US" sz="1120" dirty="0"/>
          </a:p>
        </p:txBody>
      </p:sp>
      <p:sp>
        <p:nvSpPr>
          <p:cNvPr id="27" name="Text 15"/>
          <p:cNvSpPr/>
          <p:nvPr/>
        </p:nvSpPr>
        <p:spPr>
          <a:xfrm>
            <a:off x="5471220" y="59436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多様な環境への適応</a:t>
            </a:r>
            <a:endParaRPr lang="en-US" sz="1120" dirty="0"/>
          </a:p>
        </p:txBody>
      </p:sp>
      <p:sp>
        <p:nvSpPr>
          <p:cNvPr id="28" name="Text 16"/>
          <p:cNvSpPr/>
          <p:nvPr/>
        </p:nvSpPr>
        <p:spPr>
          <a:xfrm>
            <a:off x="8698260" y="5943600"/>
            <a:ext cx="3424014"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柔軟なタスク実行</a:t>
            </a:r>
            <a:endParaRPr lang="en-US" sz="1120" dirty="0"/>
          </a:p>
        </p:txBody>
      </p:sp>
      <p:sp>
        <p:nvSpPr>
          <p:cNvPr id="29" name="Text 17"/>
          <p:cNvSpPr/>
          <p:nvPr/>
        </p:nvSpPr>
        <p:spPr>
          <a:xfrm>
            <a:off x="381000" y="66675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96100"/>
          </a:xfrm>
          <a:prstGeom prst="rect">
            <a:avLst/>
          </a:prstGeom>
        </p:spPr>
      </p:pic>
      <p:pic>
        <p:nvPicPr>
          <p:cNvPr id="3" name="Image 1" descr="preencoded.png">    </p:cNvPr>
          <p:cNvPicPr>
            <a:picLocks noChangeAspect="1"/>
          </p:cNvPicPr>
          <p:nvPr/>
        </p:nvPicPr>
        <p:blipFill>
          <a:blip r:embed="rId3"/>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104900"/>
            <a:ext cx="3733800" cy="1828800"/>
          </a:xfrm>
          <a:prstGeom prst="rect">
            <a:avLst/>
          </a:prstGeom>
        </p:spPr>
      </p:pic>
      <p:pic>
        <p:nvPicPr>
          <p:cNvPr id="5" name="Image 3" descr="preencoded.png">    </p:cNvPr>
          <p:cNvPicPr>
            <a:picLocks noChangeAspect="1"/>
          </p:cNvPicPr>
          <p:nvPr/>
        </p:nvPicPr>
        <p:blipFill>
          <a:blip r:embed="rId5"/>
          <a:stretch>
            <a:fillRect/>
          </a:stretch>
        </p:blipFill>
        <p:spPr>
          <a:xfrm>
            <a:off x="381000" y="1104900"/>
            <a:ext cx="3733800" cy="1828800"/>
          </a:xfrm>
          <a:prstGeom prst="rect">
            <a:avLst/>
          </a:prstGeom>
        </p:spPr>
      </p:pic>
      <p:pic>
        <p:nvPicPr>
          <p:cNvPr id="6" name="Image 4" descr="preencoded.png">    </p:cNvPr>
          <p:cNvPicPr>
            <a:picLocks noChangeAspect="1"/>
          </p:cNvPicPr>
          <p:nvPr/>
        </p:nvPicPr>
        <p:blipFill>
          <a:blip r:embed="rId6"/>
          <a:stretch>
            <a:fillRect/>
          </a:stretch>
        </p:blipFill>
        <p:spPr>
          <a:xfrm>
            <a:off x="381000" y="3086100"/>
            <a:ext cx="3733800" cy="3086100"/>
          </a:xfrm>
          <a:prstGeom prst="rect">
            <a:avLst/>
          </a:prstGeom>
        </p:spPr>
      </p:pic>
      <p:pic>
        <p:nvPicPr>
          <p:cNvPr id="7" name="Image 5" descr="preencoded.png">    </p:cNvPr>
          <p:cNvPicPr>
            <a:picLocks noChangeAspect="1"/>
          </p:cNvPicPr>
          <p:nvPr/>
        </p:nvPicPr>
        <p:blipFill>
          <a:blip r:embed="rId7"/>
          <a:stretch>
            <a:fillRect/>
          </a:stretch>
        </p:blipFill>
        <p:spPr>
          <a:xfrm>
            <a:off x="533400" y="3276600"/>
            <a:ext cx="190500" cy="190500"/>
          </a:xfrm>
          <a:prstGeom prst="rect">
            <a:avLst/>
          </a:prstGeom>
        </p:spPr>
      </p:pic>
      <p:pic>
        <p:nvPicPr>
          <p:cNvPr id="8" name="Image 6" descr="preencoded.png">    </p:cNvPr>
          <p:cNvPicPr>
            <a:picLocks noChangeAspect="1"/>
          </p:cNvPicPr>
          <p:nvPr/>
        </p:nvPicPr>
        <p:blipFill>
          <a:blip r:embed="rId8"/>
          <a:stretch>
            <a:fillRect/>
          </a:stretch>
        </p:blipFill>
        <p:spPr>
          <a:xfrm>
            <a:off x="4343400" y="1104900"/>
            <a:ext cx="7467600" cy="1714500"/>
          </a:xfrm>
          <a:prstGeom prst="rect">
            <a:avLst/>
          </a:prstGeom>
        </p:spPr>
      </p:pic>
      <p:pic>
        <p:nvPicPr>
          <p:cNvPr id="9" name="Image 7" descr="preencoded.png">    </p:cNvPr>
          <p:cNvPicPr>
            <a:picLocks noChangeAspect="1"/>
          </p:cNvPicPr>
          <p:nvPr/>
        </p:nvPicPr>
        <p:blipFill>
          <a:blip r:embed="rId9"/>
          <a:stretch>
            <a:fillRect/>
          </a:stretch>
        </p:blipFill>
        <p:spPr>
          <a:xfrm>
            <a:off x="4533900" y="1295400"/>
            <a:ext cx="476250" cy="476250"/>
          </a:xfrm>
          <a:prstGeom prst="rect">
            <a:avLst/>
          </a:prstGeom>
        </p:spPr>
      </p:pic>
      <p:pic>
        <p:nvPicPr>
          <p:cNvPr id="10" name="Image 8" descr="preencoded.png">    </p:cNvPr>
          <p:cNvPicPr>
            <a:picLocks noChangeAspect="1"/>
          </p:cNvPicPr>
          <p:nvPr/>
        </p:nvPicPr>
        <p:blipFill>
          <a:blip r:embed="rId10"/>
          <a:stretch>
            <a:fillRect/>
          </a:stretch>
        </p:blipFill>
        <p:spPr>
          <a:xfrm>
            <a:off x="4676775" y="1400175"/>
            <a:ext cx="190500" cy="266700"/>
          </a:xfrm>
          <a:prstGeom prst="rect">
            <a:avLst/>
          </a:prstGeom>
        </p:spPr>
      </p:pic>
      <p:pic>
        <p:nvPicPr>
          <p:cNvPr id="11" name="Image 9" descr="preencoded.png">    </p:cNvPr>
          <p:cNvPicPr>
            <a:picLocks noChangeAspect="1"/>
          </p:cNvPicPr>
          <p:nvPr/>
        </p:nvPicPr>
        <p:blipFill>
          <a:blip r:embed="rId11"/>
          <a:stretch>
            <a:fillRect/>
          </a:stretch>
        </p:blipFill>
        <p:spPr>
          <a:xfrm>
            <a:off x="4343400" y="2971800"/>
            <a:ext cx="7467600" cy="1714500"/>
          </a:xfrm>
          <a:prstGeom prst="rect">
            <a:avLst/>
          </a:prstGeom>
        </p:spPr>
      </p:pic>
      <p:pic>
        <p:nvPicPr>
          <p:cNvPr id="12" name="Image 10" descr="preencoded.png">    </p:cNvPr>
          <p:cNvPicPr>
            <a:picLocks noChangeAspect="1"/>
          </p:cNvPicPr>
          <p:nvPr/>
        </p:nvPicPr>
        <p:blipFill>
          <a:blip r:embed="rId12"/>
          <a:stretch>
            <a:fillRect/>
          </a:stretch>
        </p:blipFill>
        <p:spPr>
          <a:xfrm>
            <a:off x="4533900" y="3162300"/>
            <a:ext cx="476250" cy="476250"/>
          </a:xfrm>
          <a:prstGeom prst="rect">
            <a:avLst/>
          </a:prstGeom>
        </p:spPr>
      </p:pic>
      <p:pic>
        <p:nvPicPr>
          <p:cNvPr id="13" name="Image 11" descr="preencoded.png">    </p:cNvPr>
          <p:cNvPicPr>
            <a:picLocks noChangeAspect="1"/>
          </p:cNvPicPr>
          <p:nvPr/>
        </p:nvPicPr>
        <p:blipFill>
          <a:blip r:embed="rId13"/>
          <a:stretch>
            <a:fillRect/>
          </a:stretch>
        </p:blipFill>
        <p:spPr>
          <a:xfrm>
            <a:off x="4652963" y="3267075"/>
            <a:ext cx="238125" cy="266700"/>
          </a:xfrm>
          <a:prstGeom prst="rect">
            <a:avLst/>
          </a:prstGeom>
        </p:spPr>
      </p:pic>
      <p:pic>
        <p:nvPicPr>
          <p:cNvPr id="14" name="Image 12" descr="preencoded.png">    </p:cNvPr>
          <p:cNvPicPr>
            <a:picLocks noChangeAspect="1"/>
          </p:cNvPicPr>
          <p:nvPr/>
        </p:nvPicPr>
        <p:blipFill>
          <a:blip r:embed="rId14"/>
          <a:stretch>
            <a:fillRect/>
          </a:stretch>
        </p:blipFill>
        <p:spPr>
          <a:xfrm>
            <a:off x="4343400" y="4838700"/>
            <a:ext cx="7467600" cy="1333500"/>
          </a:xfrm>
          <a:prstGeom prst="rect">
            <a:avLst/>
          </a:prstGeom>
        </p:spPr>
      </p:pic>
      <p:pic>
        <p:nvPicPr>
          <p:cNvPr id="15" name="Image 13" descr="preencoded.png">    </p:cNvPr>
          <p:cNvPicPr>
            <a:picLocks noChangeAspect="1"/>
          </p:cNvPicPr>
          <p:nvPr/>
        </p:nvPicPr>
        <p:blipFill>
          <a:blip r:embed="rId15"/>
          <a:stretch>
            <a:fillRect/>
          </a:stretch>
        </p:blipFill>
        <p:spPr>
          <a:xfrm>
            <a:off x="4533900" y="5029200"/>
            <a:ext cx="476250" cy="476250"/>
          </a:xfrm>
          <a:prstGeom prst="rect">
            <a:avLst/>
          </a:prstGeom>
        </p:spPr>
      </p:pic>
      <p:pic>
        <p:nvPicPr>
          <p:cNvPr id="16" name="Image 14" descr="preencoded.png">    </p:cNvPr>
          <p:cNvPicPr>
            <a:picLocks noChangeAspect="1"/>
          </p:cNvPicPr>
          <p:nvPr/>
        </p:nvPicPr>
        <p:blipFill>
          <a:blip r:embed="rId16"/>
          <a:stretch>
            <a:fillRect/>
          </a:stretch>
        </p:blipFill>
        <p:spPr>
          <a:xfrm>
            <a:off x="4662488" y="5133975"/>
            <a:ext cx="219075" cy="266700"/>
          </a:xfrm>
          <a:prstGeom prst="rect">
            <a:avLst/>
          </a:prstGeom>
        </p:spPr>
      </p:pic>
      <p:sp>
        <p:nvSpPr>
          <p:cNvPr id="17" name="Text 0"/>
          <p:cNvSpPr/>
          <p:nvPr/>
        </p:nvSpPr>
        <p:spPr>
          <a:xfrm>
            <a:off x="381000" y="381000"/>
            <a:ext cx="12573000" cy="381000"/>
          </a:xfrm>
          <a:prstGeom prst="rect">
            <a:avLst/>
          </a:prstGeom>
          <a:noFill/>
          <a:ln/>
        </p:spPr>
        <p:txBody>
          <a:bodyPr wrap="square" lIns="0" tIns="0" rIns="0" bIns="0" rtlCol="0" anchor="t"/>
          <a:lstStyle/>
          <a:p>
            <a:pPr indent="0" marL="0">
              <a:lnSpc>
                <a:spcPts val="3000"/>
              </a:lnSpc>
              <a:buNone/>
            </a:pPr>
            <a:r>
              <a:rPr lang="en-US" sz="2426" b="1" dirty="0">
                <a:solidFill>
                  <a:srgbClr val="333333"/>
                </a:solidFill>
                <a:latin typeface="Roboto" pitchFamily="34" charset="0"/>
                <a:ea typeface="Roboto" pitchFamily="34" charset="-122"/>
                <a:cs typeface="Roboto" pitchFamily="34" charset="-120"/>
              </a:rPr>
              <a:t>センサーとアクチュエーターの</a:t>
            </a:r>
            <a:pPr indent="0" marL="0">
              <a:lnSpc>
                <a:spcPts val="3000"/>
              </a:lnSpc>
              <a:buNone/>
            </a:pPr>
            <a:r>
              <a:rPr lang="en-US" sz="2426" b="1" dirty="0">
                <a:solidFill>
                  <a:srgbClr val="39FF14"/>
                </a:solidFill>
                <a:latin typeface="Roboto" pitchFamily="34" charset="0"/>
                <a:ea typeface="Roboto" pitchFamily="34" charset="-122"/>
                <a:cs typeface="Roboto" pitchFamily="34" charset="-120"/>
              </a:rPr>
              <a:t>革新</a:t>
            </a:r>
            <a:endParaRPr lang="en-US" sz="2426" dirty="0"/>
          </a:p>
        </p:txBody>
      </p:sp>
      <p:sp>
        <p:nvSpPr>
          <p:cNvPr id="18" name="Text 1"/>
          <p:cNvSpPr/>
          <p:nvPr/>
        </p:nvSpPr>
        <p:spPr>
          <a:xfrm>
            <a:off x="800100" y="3238500"/>
            <a:ext cx="377190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ハードウェアの進化</a:t>
            </a:r>
            <a:endParaRPr lang="en-US" sz="1380" dirty="0"/>
          </a:p>
        </p:txBody>
      </p:sp>
      <p:sp>
        <p:nvSpPr>
          <p:cNvPr id="19" name="Text 2"/>
          <p:cNvSpPr/>
          <p:nvPr/>
        </p:nvSpPr>
        <p:spPr>
          <a:xfrm>
            <a:off x="533400" y="3581400"/>
            <a:ext cx="3429000" cy="9144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Physical AIの能力向上には、ハードウェアの進化が不可欠です。特に、センサーとアクチュエーターの高性能化が、AIの物理的インタラクション能力を大きく向上させています。</a:t>
            </a:r>
            <a:endParaRPr lang="en-US" sz="1120" dirty="0"/>
          </a:p>
        </p:txBody>
      </p:sp>
      <p:sp>
        <p:nvSpPr>
          <p:cNvPr id="20" name="Text 3"/>
          <p:cNvSpPr/>
          <p:nvPr/>
        </p:nvSpPr>
        <p:spPr>
          <a:xfrm>
            <a:off x="5162550" y="1295400"/>
            <a:ext cx="7103745"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高度な触覚センサー</a:t>
            </a:r>
            <a:endParaRPr lang="en-US" sz="1380" dirty="0"/>
          </a:p>
        </p:txBody>
      </p:sp>
      <p:sp>
        <p:nvSpPr>
          <p:cNvPr id="21" name="Text 4"/>
          <p:cNvSpPr/>
          <p:nvPr/>
        </p:nvSpPr>
        <p:spPr>
          <a:xfrm>
            <a:off x="5162550" y="1638300"/>
            <a:ext cx="3489008"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2C55E"/>
                </a:solidFill>
                <a:latin typeface="Noto Sans JP" pitchFamily="34" charset="0"/>
                <a:ea typeface="Noto Sans JP" pitchFamily="34" charset="-122"/>
                <a:cs typeface="Noto Sans JP" pitchFamily="34" charset="-120"/>
              </a:rPr>
              <a:t>高解像度触覚センサー</a:t>
            </a:r>
            <a:endParaRPr lang="en-US" sz="1120" dirty="0"/>
          </a:p>
        </p:txBody>
      </p:sp>
      <p:sp>
        <p:nvSpPr>
          <p:cNvPr id="22" name="Text 5"/>
          <p:cNvSpPr/>
          <p:nvPr/>
        </p:nvSpPr>
        <p:spPr>
          <a:xfrm>
            <a:off x="5162550" y="1866900"/>
            <a:ext cx="3171825" cy="762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圧力、温度、振動などを高精度で検知し、物体表面の質感や形状を詳細に把握できます。これにより、ロボットはデリケートな物体を扱う際の把持力を適切に調整できます。</a:t>
            </a:r>
            <a:endParaRPr lang="en-US" sz="980" dirty="0"/>
          </a:p>
        </p:txBody>
      </p:sp>
      <p:sp>
        <p:nvSpPr>
          <p:cNvPr id="23" name="Text 6"/>
          <p:cNvSpPr/>
          <p:nvPr/>
        </p:nvSpPr>
        <p:spPr>
          <a:xfrm>
            <a:off x="8448675" y="1638300"/>
            <a:ext cx="3489008"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2C55E"/>
                </a:solidFill>
                <a:latin typeface="Noto Sans JP" pitchFamily="34" charset="0"/>
                <a:ea typeface="Noto Sans JP" pitchFamily="34" charset="-122"/>
                <a:cs typeface="Noto Sans JP" pitchFamily="34" charset="-120"/>
              </a:rPr>
              <a:t>多軸力覚センサー</a:t>
            </a:r>
            <a:endParaRPr lang="en-US" sz="1120" dirty="0"/>
          </a:p>
        </p:txBody>
      </p:sp>
      <p:sp>
        <p:nvSpPr>
          <p:cNvPr id="24" name="Text 7"/>
          <p:cNvSpPr/>
          <p:nvPr/>
        </p:nvSpPr>
        <p:spPr>
          <a:xfrm>
            <a:off x="8448675" y="1866900"/>
            <a:ext cx="3171825" cy="5715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ロボットアームの先端に取り付けられ、物体との接触時に発生する力を三次元的に測定することで、より精密な操作や衝突検知が可能になります。</a:t>
            </a:r>
            <a:endParaRPr lang="en-US" sz="980" dirty="0"/>
          </a:p>
        </p:txBody>
      </p:sp>
      <p:sp>
        <p:nvSpPr>
          <p:cNvPr id="25" name="Text 8"/>
          <p:cNvSpPr/>
          <p:nvPr/>
        </p:nvSpPr>
        <p:spPr>
          <a:xfrm>
            <a:off x="5162550" y="3162300"/>
            <a:ext cx="7103745"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高精度アクチュエーター</a:t>
            </a:r>
            <a:endParaRPr lang="en-US" sz="1380" dirty="0"/>
          </a:p>
        </p:txBody>
      </p:sp>
      <p:sp>
        <p:nvSpPr>
          <p:cNvPr id="26" name="Text 9"/>
          <p:cNvSpPr/>
          <p:nvPr/>
        </p:nvSpPr>
        <p:spPr>
          <a:xfrm>
            <a:off x="5162550" y="3505200"/>
            <a:ext cx="3489008"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2C55E"/>
                </a:solidFill>
                <a:latin typeface="Noto Sans JP" pitchFamily="34" charset="0"/>
                <a:ea typeface="Noto Sans JP" pitchFamily="34" charset="-122"/>
                <a:cs typeface="Noto Sans JP" pitchFamily="34" charset="-120"/>
              </a:rPr>
              <a:t>高トルク・高効率モーター</a:t>
            </a:r>
            <a:endParaRPr lang="en-US" sz="1120" dirty="0"/>
          </a:p>
        </p:txBody>
      </p:sp>
      <p:sp>
        <p:nvSpPr>
          <p:cNvPr id="27" name="Text 10"/>
          <p:cNvSpPr/>
          <p:nvPr/>
        </p:nvSpPr>
        <p:spPr>
          <a:xfrm>
            <a:off x="5162550" y="3733800"/>
            <a:ext cx="3171825" cy="5715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小型化されながらも高出力を実現し、ロボットの関節やエンドエフェクタに組み込まれることで、より滑らかで力強い動作を可能にします。</a:t>
            </a:r>
            <a:endParaRPr lang="en-US" sz="980" dirty="0"/>
          </a:p>
        </p:txBody>
      </p:sp>
      <p:sp>
        <p:nvSpPr>
          <p:cNvPr id="28" name="Text 11"/>
          <p:cNvSpPr/>
          <p:nvPr/>
        </p:nvSpPr>
        <p:spPr>
          <a:xfrm>
            <a:off x="8448675" y="3505200"/>
            <a:ext cx="3489008"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2C55E"/>
                </a:solidFill>
                <a:latin typeface="Noto Sans JP" pitchFamily="34" charset="0"/>
                <a:ea typeface="Noto Sans JP" pitchFamily="34" charset="-122"/>
                <a:cs typeface="Noto Sans JP" pitchFamily="34" charset="-120"/>
              </a:rPr>
              <a:t>ソフトアクチュエーター</a:t>
            </a:r>
            <a:endParaRPr lang="en-US" sz="1120" dirty="0"/>
          </a:p>
        </p:txBody>
      </p:sp>
      <p:sp>
        <p:nvSpPr>
          <p:cNvPr id="29" name="Text 12"/>
          <p:cNvSpPr/>
          <p:nvPr/>
        </p:nvSpPr>
        <p:spPr>
          <a:xfrm>
            <a:off x="8448675" y="3733800"/>
            <a:ext cx="3171825" cy="762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柔軟な素材で作られ、人間との安全なインタラクションや、不規則な形状の物体への適応性を高めます。これにより、医療分野や介護分野での応用が期待されています。</a:t>
            </a:r>
            <a:endParaRPr lang="en-US" sz="980" dirty="0"/>
          </a:p>
        </p:txBody>
      </p:sp>
      <p:sp>
        <p:nvSpPr>
          <p:cNvPr id="30" name="Text 13"/>
          <p:cNvSpPr/>
          <p:nvPr/>
        </p:nvSpPr>
        <p:spPr>
          <a:xfrm>
            <a:off x="5162550" y="5029200"/>
            <a:ext cx="7103745"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LiDARと高解像度カメラ</a:t>
            </a:r>
            <a:endParaRPr lang="en-US" sz="1380" dirty="0"/>
          </a:p>
        </p:txBody>
      </p:sp>
      <p:sp>
        <p:nvSpPr>
          <p:cNvPr id="31" name="Text 14"/>
          <p:cNvSpPr/>
          <p:nvPr/>
        </p:nvSpPr>
        <p:spPr>
          <a:xfrm>
            <a:off x="5162550" y="5372100"/>
            <a:ext cx="3489008"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2C55E"/>
                </a:solidFill>
                <a:latin typeface="Noto Sans JP" pitchFamily="34" charset="0"/>
                <a:ea typeface="Noto Sans JP" pitchFamily="34" charset="-122"/>
                <a:cs typeface="Noto Sans JP" pitchFamily="34" charset="-120"/>
              </a:rPr>
              <a:t>LiDAR (Light Detection and Ranging)</a:t>
            </a:r>
            <a:endParaRPr lang="en-US" sz="1120" dirty="0"/>
          </a:p>
        </p:txBody>
      </p:sp>
      <p:sp>
        <p:nvSpPr>
          <p:cNvPr id="32" name="Text 15"/>
          <p:cNvSpPr/>
          <p:nvPr/>
        </p:nvSpPr>
        <p:spPr>
          <a:xfrm>
            <a:off x="5162550" y="5600700"/>
            <a:ext cx="3171825"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周囲の環境を三次元で高精度にマッピングし、障害物検知や自己位置推定の精度を向上させます。</a:t>
            </a:r>
            <a:endParaRPr lang="en-US" sz="980" dirty="0"/>
          </a:p>
        </p:txBody>
      </p:sp>
      <p:sp>
        <p:nvSpPr>
          <p:cNvPr id="33" name="Text 16"/>
          <p:cNvSpPr/>
          <p:nvPr/>
        </p:nvSpPr>
        <p:spPr>
          <a:xfrm>
            <a:off x="8448675" y="5372100"/>
            <a:ext cx="3489008"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22C55E"/>
                </a:solidFill>
                <a:latin typeface="Noto Sans JP" pitchFamily="34" charset="0"/>
                <a:ea typeface="Noto Sans JP" pitchFamily="34" charset="-122"/>
                <a:cs typeface="Noto Sans JP" pitchFamily="34" charset="-120"/>
              </a:rPr>
              <a:t>高解像度カメラ</a:t>
            </a:r>
            <a:endParaRPr lang="en-US" sz="1120" dirty="0"/>
          </a:p>
        </p:txBody>
      </p:sp>
      <p:sp>
        <p:nvSpPr>
          <p:cNvPr id="34" name="Text 17"/>
          <p:cNvSpPr/>
          <p:nvPr/>
        </p:nvSpPr>
        <p:spPr>
          <a:xfrm>
            <a:off x="8448675" y="5600700"/>
            <a:ext cx="3171825"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AIによる画像認識の精度を向上させ、物体の識別、姿勢推定、環境理解を強化します。</a:t>
            </a:r>
            <a:endParaRPr lang="en-US" sz="980" dirty="0"/>
          </a:p>
        </p:txBody>
      </p:sp>
      <p:sp>
        <p:nvSpPr>
          <p:cNvPr id="35" name="Text 18"/>
          <p:cNvSpPr/>
          <p:nvPr/>
        </p:nvSpPr>
        <p:spPr>
          <a:xfrm>
            <a:off x="381000" y="63246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9563100"/>
          </a:xfrm>
          <a:prstGeom prst="rect">
            <a:avLst/>
          </a:prstGeom>
        </p:spPr>
      </p:pic>
      <p:pic>
        <p:nvPicPr>
          <p:cNvPr id="3" name="Image 1" descr="preencoded.png">    </p:cNvPr>
          <p:cNvPicPr>
            <a:picLocks noChangeAspect="1"/>
          </p:cNvPicPr>
          <p:nvPr/>
        </p:nvPicPr>
        <p:blipFill>
          <a:blip r:embed="rId3"/>
          <a:stretch>
            <a:fillRect/>
          </a:stretch>
        </p:blipFill>
        <p:spPr>
          <a:xfrm>
            <a:off x="381000" y="9525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219200"/>
            <a:ext cx="5600700" cy="6286500"/>
          </a:xfrm>
          <a:prstGeom prst="rect">
            <a:avLst/>
          </a:prstGeom>
        </p:spPr>
      </p:pic>
      <p:pic>
        <p:nvPicPr>
          <p:cNvPr id="5" name="Image 3" descr="preencoded.png">    </p:cNvPr>
          <p:cNvPicPr>
            <a:picLocks noChangeAspect="1"/>
          </p:cNvPicPr>
          <p:nvPr/>
        </p:nvPicPr>
        <p:blipFill>
          <a:blip r:embed="rId5"/>
          <a:stretch>
            <a:fillRect/>
          </a:stretch>
        </p:blipFill>
        <p:spPr>
          <a:xfrm>
            <a:off x="571500" y="1409700"/>
            <a:ext cx="114300" cy="457200"/>
          </a:xfrm>
          <a:prstGeom prst="rect">
            <a:avLst/>
          </a:prstGeom>
        </p:spPr>
      </p:pic>
      <p:pic>
        <p:nvPicPr>
          <p:cNvPr id="6" name="Image 4" descr="preencoded.png">    </p:cNvPr>
          <p:cNvPicPr>
            <a:picLocks noChangeAspect="1"/>
          </p:cNvPicPr>
          <p:nvPr/>
        </p:nvPicPr>
        <p:blipFill>
          <a:blip r:embed="rId6"/>
          <a:stretch>
            <a:fillRect/>
          </a:stretch>
        </p:blipFill>
        <p:spPr>
          <a:xfrm>
            <a:off x="1809750" y="2019300"/>
            <a:ext cx="2743200" cy="1828800"/>
          </a:xfrm>
          <a:prstGeom prst="rect">
            <a:avLst/>
          </a:prstGeom>
        </p:spPr>
      </p:pic>
      <p:pic>
        <p:nvPicPr>
          <p:cNvPr id="7" name="Image 5" descr="preencoded.png">    </p:cNvPr>
          <p:cNvPicPr>
            <a:picLocks noChangeAspect="1"/>
          </p:cNvPicPr>
          <p:nvPr/>
        </p:nvPicPr>
        <p:blipFill>
          <a:blip r:embed="rId7"/>
          <a:stretch>
            <a:fillRect/>
          </a:stretch>
        </p:blipFill>
        <p:spPr>
          <a:xfrm>
            <a:off x="571500" y="4048125"/>
            <a:ext cx="171450" cy="171450"/>
          </a:xfrm>
          <a:prstGeom prst="rect">
            <a:avLst/>
          </a:prstGeom>
        </p:spPr>
      </p:pic>
      <p:pic>
        <p:nvPicPr>
          <p:cNvPr id="8" name="Image 6" descr="preencoded.png">    </p:cNvPr>
          <p:cNvPicPr>
            <a:picLocks noChangeAspect="1"/>
          </p:cNvPicPr>
          <p:nvPr/>
        </p:nvPicPr>
        <p:blipFill>
          <a:blip r:embed="rId8"/>
          <a:stretch>
            <a:fillRect/>
          </a:stretch>
        </p:blipFill>
        <p:spPr>
          <a:xfrm>
            <a:off x="571500" y="5000625"/>
            <a:ext cx="219075" cy="171450"/>
          </a:xfrm>
          <a:prstGeom prst="rect">
            <a:avLst/>
          </a:prstGeom>
        </p:spPr>
      </p:pic>
      <p:pic>
        <p:nvPicPr>
          <p:cNvPr id="9" name="Image 7" descr="preencoded.png">    </p:cNvPr>
          <p:cNvPicPr>
            <a:picLocks noChangeAspect="1"/>
          </p:cNvPicPr>
          <p:nvPr/>
        </p:nvPicPr>
        <p:blipFill>
          <a:blip r:embed="rId9"/>
          <a:stretch>
            <a:fillRect/>
          </a:stretch>
        </p:blipFill>
        <p:spPr>
          <a:xfrm>
            <a:off x="838200" y="5295900"/>
            <a:ext cx="4953000" cy="228600"/>
          </a:xfrm>
          <a:prstGeom prst="rect">
            <a:avLst/>
          </a:prstGeom>
        </p:spPr>
      </p:pic>
      <p:pic>
        <p:nvPicPr>
          <p:cNvPr id="10" name="Image 8" descr="preencoded.png">    </p:cNvPr>
          <p:cNvPicPr>
            <a:picLocks noChangeAspect="1"/>
          </p:cNvPicPr>
          <p:nvPr/>
        </p:nvPicPr>
        <p:blipFill>
          <a:blip r:embed="rId10"/>
          <a:stretch>
            <a:fillRect/>
          </a:stretch>
        </p:blipFill>
        <p:spPr>
          <a:xfrm>
            <a:off x="838200" y="5600700"/>
            <a:ext cx="4953000" cy="228600"/>
          </a:xfrm>
          <a:prstGeom prst="rect">
            <a:avLst/>
          </a:prstGeom>
        </p:spPr>
      </p:pic>
      <p:pic>
        <p:nvPicPr>
          <p:cNvPr id="11" name="Image 9" descr="preencoded.png">    </p:cNvPr>
          <p:cNvPicPr>
            <a:picLocks noChangeAspect="1"/>
          </p:cNvPicPr>
          <p:nvPr/>
        </p:nvPicPr>
        <p:blipFill>
          <a:blip r:embed="rId11"/>
          <a:stretch>
            <a:fillRect/>
          </a:stretch>
        </p:blipFill>
        <p:spPr>
          <a:xfrm>
            <a:off x="838200" y="5905500"/>
            <a:ext cx="4953000" cy="228600"/>
          </a:xfrm>
          <a:prstGeom prst="rect">
            <a:avLst/>
          </a:prstGeom>
        </p:spPr>
      </p:pic>
      <p:pic>
        <p:nvPicPr>
          <p:cNvPr id="12" name="Image 10" descr="preencoded.png">    </p:cNvPr>
          <p:cNvPicPr>
            <a:picLocks noChangeAspect="1"/>
          </p:cNvPicPr>
          <p:nvPr/>
        </p:nvPicPr>
        <p:blipFill>
          <a:blip r:embed="rId12"/>
          <a:stretch>
            <a:fillRect/>
          </a:stretch>
        </p:blipFill>
        <p:spPr>
          <a:xfrm>
            <a:off x="571500" y="6562725"/>
            <a:ext cx="171450" cy="171450"/>
          </a:xfrm>
          <a:prstGeom prst="rect">
            <a:avLst/>
          </a:prstGeom>
        </p:spPr>
      </p:pic>
      <p:pic>
        <p:nvPicPr>
          <p:cNvPr id="13" name="Image 11" descr="preencoded.png">    </p:cNvPr>
          <p:cNvPicPr>
            <a:picLocks noChangeAspect="1"/>
          </p:cNvPicPr>
          <p:nvPr/>
        </p:nvPicPr>
        <p:blipFill>
          <a:blip r:embed="rId13"/>
          <a:stretch>
            <a:fillRect/>
          </a:stretch>
        </p:blipFill>
        <p:spPr>
          <a:xfrm>
            <a:off x="6210300" y="1219200"/>
            <a:ext cx="5600700" cy="6286500"/>
          </a:xfrm>
          <a:prstGeom prst="rect">
            <a:avLst/>
          </a:prstGeom>
        </p:spPr>
      </p:pic>
      <p:pic>
        <p:nvPicPr>
          <p:cNvPr id="14" name="Image 12" descr="preencoded.png">    </p:cNvPr>
          <p:cNvPicPr>
            <a:picLocks noChangeAspect="1"/>
          </p:cNvPicPr>
          <p:nvPr/>
        </p:nvPicPr>
        <p:blipFill>
          <a:blip r:embed="rId14"/>
          <a:stretch>
            <a:fillRect/>
          </a:stretch>
        </p:blipFill>
        <p:spPr>
          <a:xfrm>
            <a:off x="6400800" y="1409700"/>
            <a:ext cx="114300" cy="457200"/>
          </a:xfrm>
          <a:prstGeom prst="rect">
            <a:avLst/>
          </a:prstGeom>
        </p:spPr>
      </p:pic>
      <p:pic>
        <p:nvPicPr>
          <p:cNvPr id="15" name="Image 13" descr="preencoded.png">    </p:cNvPr>
          <p:cNvPicPr>
            <a:picLocks noChangeAspect="1"/>
          </p:cNvPicPr>
          <p:nvPr/>
        </p:nvPicPr>
        <p:blipFill>
          <a:blip r:embed="rId15"/>
          <a:stretch>
            <a:fillRect/>
          </a:stretch>
        </p:blipFill>
        <p:spPr>
          <a:xfrm>
            <a:off x="7386638" y="2019300"/>
            <a:ext cx="3248025" cy="1828800"/>
          </a:xfrm>
          <a:prstGeom prst="rect">
            <a:avLst/>
          </a:prstGeom>
        </p:spPr>
      </p:pic>
      <p:pic>
        <p:nvPicPr>
          <p:cNvPr id="16" name="Image 14" descr="preencoded.png">    </p:cNvPr>
          <p:cNvPicPr>
            <a:picLocks noChangeAspect="1"/>
          </p:cNvPicPr>
          <p:nvPr/>
        </p:nvPicPr>
        <p:blipFill>
          <a:blip r:embed="rId16"/>
          <a:stretch>
            <a:fillRect/>
          </a:stretch>
        </p:blipFill>
        <p:spPr>
          <a:xfrm>
            <a:off x="6400800" y="4048125"/>
            <a:ext cx="171450" cy="171450"/>
          </a:xfrm>
          <a:prstGeom prst="rect">
            <a:avLst/>
          </a:prstGeom>
        </p:spPr>
      </p:pic>
      <p:pic>
        <p:nvPicPr>
          <p:cNvPr id="17" name="Image 15" descr="preencoded.png">    </p:cNvPr>
          <p:cNvPicPr>
            <a:picLocks noChangeAspect="1"/>
          </p:cNvPicPr>
          <p:nvPr/>
        </p:nvPicPr>
        <p:blipFill>
          <a:blip r:embed="rId17"/>
          <a:stretch>
            <a:fillRect/>
          </a:stretch>
        </p:blipFill>
        <p:spPr>
          <a:xfrm>
            <a:off x="6400800" y="5000625"/>
            <a:ext cx="219075" cy="171450"/>
          </a:xfrm>
          <a:prstGeom prst="rect">
            <a:avLst/>
          </a:prstGeom>
        </p:spPr>
      </p:pic>
      <p:pic>
        <p:nvPicPr>
          <p:cNvPr id="18" name="Image 16" descr="preencoded.png">    </p:cNvPr>
          <p:cNvPicPr>
            <a:picLocks noChangeAspect="1"/>
          </p:cNvPicPr>
          <p:nvPr/>
        </p:nvPicPr>
        <p:blipFill>
          <a:blip r:embed="rId18"/>
          <a:stretch>
            <a:fillRect/>
          </a:stretch>
        </p:blipFill>
        <p:spPr>
          <a:xfrm>
            <a:off x="6667500" y="5295900"/>
            <a:ext cx="4953000" cy="228600"/>
          </a:xfrm>
          <a:prstGeom prst="rect">
            <a:avLst/>
          </a:prstGeom>
        </p:spPr>
      </p:pic>
      <p:pic>
        <p:nvPicPr>
          <p:cNvPr id="19" name="Image 17" descr="preencoded.png">    </p:cNvPr>
          <p:cNvPicPr>
            <a:picLocks noChangeAspect="1"/>
          </p:cNvPicPr>
          <p:nvPr/>
        </p:nvPicPr>
        <p:blipFill>
          <a:blip r:embed="rId19"/>
          <a:stretch>
            <a:fillRect/>
          </a:stretch>
        </p:blipFill>
        <p:spPr>
          <a:xfrm>
            <a:off x="6667500" y="5600700"/>
            <a:ext cx="4953000" cy="457200"/>
          </a:xfrm>
          <a:prstGeom prst="rect">
            <a:avLst/>
          </a:prstGeom>
        </p:spPr>
      </p:pic>
      <p:pic>
        <p:nvPicPr>
          <p:cNvPr id="20" name="Image 18" descr="preencoded.png">    </p:cNvPr>
          <p:cNvPicPr>
            <a:picLocks noChangeAspect="1"/>
          </p:cNvPicPr>
          <p:nvPr/>
        </p:nvPicPr>
        <p:blipFill>
          <a:blip r:embed="rId20"/>
          <a:stretch>
            <a:fillRect/>
          </a:stretch>
        </p:blipFill>
        <p:spPr>
          <a:xfrm>
            <a:off x="6667500" y="6134100"/>
            <a:ext cx="4953000" cy="228600"/>
          </a:xfrm>
          <a:prstGeom prst="rect">
            <a:avLst/>
          </a:prstGeom>
        </p:spPr>
      </p:pic>
      <p:pic>
        <p:nvPicPr>
          <p:cNvPr id="21" name="Image 19" descr="preencoded.png">    </p:cNvPr>
          <p:cNvPicPr>
            <a:picLocks noChangeAspect="1"/>
          </p:cNvPicPr>
          <p:nvPr/>
        </p:nvPicPr>
        <p:blipFill>
          <a:blip r:embed="rId21"/>
          <a:stretch>
            <a:fillRect/>
          </a:stretch>
        </p:blipFill>
        <p:spPr>
          <a:xfrm>
            <a:off x="6400800" y="6562725"/>
            <a:ext cx="171450" cy="171450"/>
          </a:xfrm>
          <a:prstGeom prst="rect">
            <a:avLst/>
          </a:prstGeom>
        </p:spPr>
      </p:pic>
      <p:sp>
        <p:nvSpPr>
          <p:cNvPr id="22" name="Text 0"/>
          <p:cNvSpPr/>
          <p:nvPr/>
        </p:nvSpPr>
        <p:spPr>
          <a:xfrm>
            <a:off x="381000" y="381000"/>
            <a:ext cx="12573000" cy="457200"/>
          </a:xfrm>
          <a:prstGeom prst="rect">
            <a:avLst/>
          </a:prstGeom>
          <a:noFill/>
          <a:ln/>
        </p:spPr>
        <p:txBody>
          <a:bodyPr wrap="square" lIns="0" tIns="0" rIns="0" bIns="0" rtlCol="0" anchor="t"/>
          <a:lstStyle/>
          <a:p>
            <a:pPr indent="0" marL="0">
              <a:lnSpc>
                <a:spcPts val="3600"/>
              </a:lnSpc>
              <a:buNone/>
            </a:pPr>
            <a:r>
              <a:rPr lang="en-US" sz="3158" b="1" dirty="0">
                <a:solidFill>
                  <a:srgbClr val="333333"/>
                </a:solidFill>
                <a:latin typeface="Roboto" pitchFamily="34" charset="0"/>
                <a:ea typeface="Roboto" pitchFamily="34" charset="-122"/>
                <a:cs typeface="Roboto" pitchFamily="34" charset="-120"/>
              </a:rPr>
              <a:t>人型ロボットの</a:t>
            </a:r>
            <a:pPr indent="0" marL="0">
              <a:lnSpc>
                <a:spcPts val="3600"/>
              </a:lnSpc>
              <a:buNone/>
            </a:pPr>
            <a:r>
              <a:rPr lang="en-US" sz="3158" b="1" dirty="0">
                <a:solidFill>
                  <a:srgbClr val="39FF14"/>
                </a:solidFill>
                <a:latin typeface="Roboto" pitchFamily="34" charset="0"/>
                <a:ea typeface="Roboto" pitchFamily="34" charset="-122"/>
                <a:cs typeface="Roboto" pitchFamily="34" charset="-120"/>
              </a:rPr>
              <a:t>最前線</a:t>
            </a:r>
            <a:endParaRPr lang="en-US" sz="3158" dirty="0"/>
          </a:p>
        </p:txBody>
      </p:sp>
      <p:sp>
        <p:nvSpPr>
          <p:cNvPr id="23" name="Text 1"/>
          <p:cNvSpPr/>
          <p:nvPr/>
        </p:nvSpPr>
        <p:spPr>
          <a:xfrm>
            <a:off x="800100" y="1485900"/>
            <a:ext cx="192786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TeslaのOptimus</a:t>
            </a:r>
            <a:endParaRPr lang="en-US" sz="1646" dirty="0"/>
          </a:p>
        </p:txBody>
      </p:sp>
      <p:sp>
        <p:nvSpPr>
          <p:cNvPr id="24" name="Text 2"/>
          <p:cNvSpPr/>
          <p:nvPr/>
        </p:nvSpPr>
        <p:spPr>
          <a:xfrm>
            <a:off x="819150" y="4000500"/>
            <a:ext cx="57416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目標</a:t>
            </a:r>
            <a:endParaRPr lang="en-US" sz="1260" dirty="0"/>
          </a:p>
        </p:txBody>
      </p:sp>
      <p:sp>
        <p:nvSpPr>
          <p:cNvPr id="25" name="Text 3"/>
          <p:cNvSpPr/>
          <p:nvPr/>
        </p:nvSpPr>
        <p:spPr>
          <a:xfrm>
            <a:off x="838200" y="4343400"/>
            <a:ext cx="49530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汎用的な人型ロボットとして、製造業における単純作業から複雑なタスクまでを自動化すること。</a:t>
            </a:r>
            <a:endParaRPr lang="en-US" sz="1120" dirty="0"/>
          </a:p>
        </p:txBody>
      </p:sp>
      <p:sp>
        <p:nvSpPr>
          <p:cNvPr id="26" name="Text 4"/>
          <p:cNvSpPr/>
          <p:nvPr/>
        </p:nvSpPr>
        <p:spPr>
          <a:xfrm>
            <a:off x="866775" y="4953000"/>
            <a:ext cx="57416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技術アプローチ</a:t>
            </a:r>
            <a:endParaRPr lang="en-US" sz="1260" dirty="0"/>
          </a:p>
        </p:txBody>
      </p:sp>
      <p:sp>
        <p:nvSpPr>
          <p:cNvPr id="27" name="Text 5"/>
          <p:cNvSpPr/>
          <p:nvPr/>
        </p:nvSpPr>
        <p:spPr>
          <a:xfrm>
            <a:off x="762000" y="5295900"/>
            <a:ext cx="565785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AIとロボティクス技術の統合</a:t>
            </a:r>
            <a:endParaRPr lang="en-US" sz="1120" dirty="0"/>
          </a:p>
        </p:txBody>
      </p:sp>
      <p:sp>
        <p:nvSpPr>
          <p:cNvPr id="28" name="Text 6"/>
          <p:cNvSpPr/>
          <p:nvPr/>
        </p:nvSpPr>
        <p:spPr>
          <a:xfrm>
            <a:off x="762000" y="5600700"/>
            <a:ext cx="565785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視覚認識と運動制御において高度な能力の発揮</a:t>
            </a:r>
            <a:endParaRPr lang="en-US" sz="1120" dirty="0"/>
          </a:p>
        </p:txBody>
      </p:sp>
      <p:sp>
        <p:nvSpPr>
          <p:cNvPr id="29" name="Text 7"/>
          <p:cNvSpPr/>
          <p:nvPr/>
        </p:nvSpPr>
        <p:spPr>
          <a:xfrm>
            <a:off x="762000" y="5905500"/>
            <a:ext cx="565785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ハードウェアとソフトウェアの垂直統合</a:t>
            </a:r>
            <a:endParaRPr lang="en-US" sz="1120" dirty="0"/>
          </a:p>
        </p:txBody>
      </p:sp>
      <p:sp>
        <p:nvSpPr>
          <p:cNvPr id="30" name="Text 8"/>
          <p:cNvSpPr/>
          <p:nvPr/>
        </p:nvSpPr>
        <p:spPr>
          <a:xfrm>
            <a:off x="819150" y="6515100"/>
            <a:ext cx="57416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現状</a:t>
            </a:r>
            <a:endParaRPr lang="en-US" sz="1260" dirty="0"/>
          </a:p>
        </p:txBody>
      </p:sp>
      <p:sp>
        <p:nvSpPr>
          <p:cNvPr id="31" name="Text 9"/>
          <p:cNvSpPr/>
          <p:nvPr/>
        </p:nvSpPr>
        <p:spPr>
          <a:xfrm>
            <a:off x="838200" y="6858000"/>
            <a:ext cx="49530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2024年時点では、工場内での単純な部品移動や組み立て作業のデモンストレーションが行われています。</a:t>
            </a:r>
            <a:endParaRPr lang="en-US" sz="1120" dirty="0"/>
          </a:p>
        </p:txBody>
      </p:sp>
      <p:sp>
        <p:nvSpPr>
          <p:cNvPr id="32" name="Text 10"/>
          <p:cNvSpPr/>
          <p:nvPr/>
        </p:nvSpPr>
        <p:spPr>
          <a:xfrm>
            <a:off x="6629400" y="1485900"/>
            <a:ext cx="2441258"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Figure AIのFigure 01</a:t>
            </a:r>
            <a:endParaRPr lang="en-US" sz="1646" dirty="0"/>
          </a:p>
        </p:txBody>
      </p:sp>
      <p:sp>
        <p:nvSpPr>
          <p:cNvPr id="33" name="Text 11"/>
          <p:cNvSpPr/>
          <p:nvPr/>
        </p:nvSpPr>
        <p:spPr>
          <a:xfrm>
            <a:off x="6648450" y="4000500"/>
            <a:ext cx="57416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目標</a:t>
            </a:r>
            <a:endParaRPr lang="en-US" sz="1260" dirty="0"/>
          </a:p>
        </p:txBody>
      </p:sp>
      <p:sp>
        <p:nvSpPr>
          <p:cNvPr id="34" name="Text 12"/>
          <p:cNvSpPr/>
          <p:nvPr/>
        </p:nvSpPr>
        <p:spPr>
          <a:xfrm>
            <a:off x="6667500" y="4343400"/>
            <a:ext cx="49530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OpenAIとの提携による大規模言語モデル（LLM）を搭載し、人間との自然な対話を通じてタスクを理解し実行する能力の強化。</a:t>
            </a:r>
            <a:endParaRPr lang="en-US" sz="1120" dirty="0"/>
          </a:p>
        </p:txBody>
      </p:sp>
      <p:sp>
        <p:nvSpPr>
          <p:cNvPr id="35" name="Text 13"/>
          <p:cNvSpPr/>
          <p:nvPr/>
        </p:nvSpPr>
        <p:spPr>
          <a:xfrm>
            <a:off x="6696075" y="4953000"/>
            <a:ext cx="57416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技術アプローチ</a:t>
            </a:r>
            <a:endParaRPr lang="en-US" sz="1260" dirty="0"/>
          </a:p>
        </p:txBody>
      </p:sp>
      <p:sp>
        <p:nvSpPr>
          <p:cNvPr id="36" name="Text 14"/>
          <p:cNvSpPr/>
          <p:nvPr/>
        </p:nvSpPr>
        <p:spPr>
          <a:xfrm>
            <a:off x="6591300" y="5295900"/>
            <a:ext cx="565785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外部のAI技術（OpenAIのLLM）を活用</a:t>
            </a:r>
            <a:endParaRPr lang="en-US" sz="1120" dirty="0"/>
          </a:p>
        </p:txBody>
      </p:sp>
      <p:sp>
        <p:nvSpPr>
          <p:cNvPr id="37" name="Text 15"/>
          <p:cNvSpPr/>
          <p:nvPr/>
        </p:nvSpPr>
        <p:spPr>
          <a:xfrm>
            <a:off x="6591300" y="5600700"/>
            <a:ext cx="5143500" cy="4572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倉庫でのピッキング作業や、簡単な会話による指示への応答など、より複雑な認知タスクへの対応</a:t>
            </a:r>
            <a:endParaRPr lang="en-US" sz="1120" dirty="0"/>
          </a:p>
        </p:txBody>
      </p:sp>
      <p:sp>
        <p:nvSpPr>
          <p:cNvPr id="38" name="Text 16"/>
          <p:cNvSpPr/>
          <p:nvPr/>
        </p:nvSpPr>
        <p:spPr>
          <a:xfrm>
            <a:off x="6591300" y="6134100"/>
            <a:ext cx="5657850" cy="228600"/>
          </a:xfrm>
          <a:prstGeom prst="rect">
            <a:avLst/>
          </a:prstGeom>
          <a:noFill/>
          <a:ln/>
        </p:spPr>
        <p:txBody>
          <a:bodyPr wrap="square" lIns="0" tIns="0" rIns="0" bIns="0" rtlCol="0" anchor="t">
            <a:spAutoFit/>
          </a:bodyPr>
          <a:lstStyle/>
          <a:p>
            <a:pPr algn="l" marL="342900" indent="-342900">
              <a:lnSpc>
                <a:spcPts val="1800"/>
              </a:lnSpc>
              <a:buSzPct val="100000"/>
              <a:buChar char="•"/>
            </a:pPr>
            <a:r>
              <a:rPr lang="en-US" sz="1120" dirty="0">
                <a:solidFill>
                  <a:srgbClr val="333333"/>
                </a:solidFill>
                <a:latin typeface="Noto Sans JP" pitchFamily="34" charset="0"/>
                <a:ea typeface="Noto Sans JP" pitchFamily="34" charset="-122"/>
                <a:cs typeface="Noto Sans JP" pitchFamily="34" charset="-120"/>
              </a:rPr>
              <a:t>より汎用的な知能と物理的な器用さの融合に注力</a:t>
            </a:r>
            <a:endParaRPr lang="en-US" sz="1120" dirty="0"/>
          </a:p>
        </p:txBody>
      </p:sp>
      <p:sp>
        <p:nvSpPr>
          <p:cNvPr id="39" name="Text 17"/>
          <p:cNvSpPr/>
          <p:nvPr/>
        </p:nvSpPr>
        <p:spPr>
          <a:xfrm>
            <a:off x="6648450" y="6515100"/>
            <a:ext cx="574167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現状</a:t>
            </a:r>
            <a:endParaRPr lang="en-US" sz="1260" dirty="0"/>
          </a:p>
        </p:txBody>
      </p:sp>
      <p:sp>
        <p:nvSpPr>
          <p:cNvPr id="40" name="Text 18"/>
          <p:cNvSpPr/>
          <p:nvPr/>
        </p:nvSpPr>
        <p:spPr>
          <a:xfrm>
            <a:off x="6667500" y="6858000"/>
            <a:ext cx="49530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現在では、ロボットは人間の指示に従って物体を操作する能力がありますが、実用段階への移行は進行中です。</a:t>
            </a:r>
            <a:endParaRPr lang="en-US" sz="1120" dirty="0"/>
          </a:p>
        </p:txBody>
      </p:sp>
      <p:sp>
        <p:nvSpPr>
          <p:cNvPr id="41" name="Text 19"/>
          <p:cNvSpPr/>
          <p:nvPr/>
        </p:nvSpPr>
        <p:spPr>
          <a:xfrm>
            <a:off x="828675" y="7886700"/>
            <a:ext cx="12237720"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アプローチの違い</a:t>
            </a:r>
            <a:endParaRPr lang="en-US" sz="1260" dirty="0"/>
          </a:p>
        </p:txBody>
      </p:sp>
      <p:sp>
        <p:nvSpPr>
          <p:cNvPr id="42" name="Text 20"/>
          <p:cNvSpPr/>
          <p:nvPr/>
        </p:nvSpPr>
        <p:spPr>
          <a:xfrm>
            <a:off x="533400" y="8229600"/>
            <a:ext cx="11125200" cy="457200"/>
          </a:xfrm>
          <a:prstGeom prst="rect">
            <a:avLst/>
          </a:prstGeom>
          <a:noFill/>
          <a:ln/>
        </p:spPr>
        <p:txBody>
          <a:bodyPr wrap="square" lIns="0" tIns="0" rIns="0" bIns="0" rtlCol="0" anchor="t">
            <a:spAutoFit/>
          </a:bodyPr>
          <a:lstStyle/>
          <a:p>
            <a:pPr algn="ct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Teslaは自社の製造プロセスへの統合を視野に入れ、ハードウェアとソフトウェアの垂直統合を進めています。Figure AIは、外部のAI技術を活用し、より汎用的な知能と物理的な器用さの融合に注力しています。</a:t>
            </a:r>
            <a:endParaRPr lang="en-US" sz="1120" dirty="0"/>
          </a:p>
        </p:txBody>
      </p:sp>
      <p:sp>
        <p:nvSpPr>
          <p:cNvPr id="43" name="Text 21"/>
          <p:cNvSpPr/>
          <p:nvPr/>
        </p:nvSpPr>
        <p:spPr>
          <a:xfrm>
            <a:off x="381000" y="89916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7467600"/>
          </a:xfrm>
          <a:prstGeom prst="rect">
            <a:avLst/>
          </a:prstGeom>
        </p:spPr>
      </p:pic>
      <p:pic>
        <p:nvPicPr>
          <p:cNvPr id="3" name="Image 1" descr="preencoded.png">    </p:cNvPr>
          <p:cNvPicPr>
            <a:picLocks noChangeAspect="1"/>
          </p:cNvPicPr>
          <p:nvPr/>
        </p:nvPicPr>
        <p:blipFill>
          <a:blip r:embed="rId3"/>
          <a:stretch>
            <a:fillRect/>
          </a:stretch>
        </p:blipFill>
        <p:spPr>
          <a:xfrm>
            <a:off x="381000" y="9525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219200"/>
            <a:ext cx="5600700" cy="3395216"/>
          </a:xfrm>
          <a:prstGeom prst="rect">
            <a:avLst/>
          </a:prstGeom>
        </p:spPr>
      </p:pic>
      <p:pic>
        <p:nvPicPr>
          <p:cNvPr id="5" name="Image 3" descr="preencoded.png">    </p:cNvPr>
          <p:cNvPicPr>
            <a:picLocks noChangeAspect="1"/>
          </p:cNvPicPr>
          <p:nvPr/>
        </p:nvPicPr>
        <p:blipFill>
          <a:blip r:embed="rId5"/>
          <a:stretch>
            <a:fillRect/>
          </a:stretch>
        </p:blipFill>
        <p:spPr>
          <a:xfrm>
            <a:off x="609600" y="1447800"/>
            <a:ext cx="485775" cy="533400"/>
          </a:xfrm>
          <a:prstGeom prst="rect">
            <a:avLst/>
          </a:prstGeom>
        </p:spPr>
      </p:pic>
      <p:pic>
        <p:nvPicPr>
          <p:cNvPr id="6" name="Image 4" descr="preencoded.png">    </p:cNvPr>
          <p:cNvPicPr>
            <a:picLocks noChangeAspect="1"/>
          </p:cNvPicPr>
          <p:nvPr/>
        </p:nvPicPr>
        <p:blipFill>
          <a:blip r:embed="rId6"/>
          <a:stretch>
            <a:fillRect/>
          </a:stretch>
        </p:blipFill>
        <p:spPr>
          <a:xfrm>
            <a:off x="723900" y="1562100"/>
            <a:ext cx="257175" cy="304800"/>
          </a:xfrm>
          <a:prstGeom prst="rect">
            <a:avLst/>
          </a:prstGeom>
        </p:spPr>
      </p:pic>
      <p:pic>
        <p:nvPicPr>
          <p:cNvPr id="7" name="Image 5" descr="preencoded.png">    </p:cNvPr>
          <p:cNvPicPr>
            <a:picLocks noChangeAspect="1"/>
          </p:cNvPicPr>
          <p:nvPr/>
        </p:nvPicPr>
        <p:blipFill>
          <a:blip r:embed="rId7"/>
          <a:stretch>
            <a:fillRect/>
          </a:stretch>
        </p:blipFill>
        <p:spPr>
          <a:xfrm>
            <a:off x="609600" y="2171700"/>
            <a:ext cx="152400" cy="152400"/>
          </a:xfrm>
          <a:prstGeom prst="rect">
            <a:avLst/>
          </a:prstGeom>
        </p:spPr>
      </p:pic>
      <p:pic>
        <p:nvPicPr>
          <p:cNvPr id="8" name="Image 6" descr="preencoded.png">    </p:cNvPr>
          <p:cNvPicPr>
            <a:picLocks noChangeAspect="1"/>
          </p:cNvPicPr>
          <p:nvPr/>
        </p:nvPicPr>
        <p:blipFill>
          <a:blip r:embed="rId8"/>
          <a:stretch>
            <a:fillRect/>
          </a:stretch>
        </p:blipFill>
        <p:spPr>
          <a:xfrm>
            <a:off x="609600" y="2743200"/>
            <a:ext cx="152400" cy="152400"/>
          </a:xfrm>
          <a:prstGeom prst="rect">
            <a:avLst/>
          </a:prstGeom>
        </p:spPr>
      </p:pic>
      <p:pic>
        <p:nvPicPr>
          <p:cNvPr id="9" name="Image 7" descr="preencoded.png">    </p:cNvPr>
          <p:cNvPicPr>
            <a:picLocks noChangeAspect="1"/>
          </p:cNvPicPr>
          <p:nvPr/>
        </p:nvPicPr>
        <p:blipFill>
          <a:blip r:embed="rId9"/>
          <a:stretch>
            <a:fillRect/>
          </a:stretch>
        </p:blipFill>
        <p:spPr>
          <a:xfrm>
            <a:off x="609600" y="3314700"/>
            <a:ext cx="5143500" cy="1066800"/>
          </a:xfrm>
          <a:prstGeom prst="rect">
            <a:avLst/>
          </a:prstGeom>
        </p:spPr>
      </p:pic>
      <p:pic>
        <p:nvPicPr>
          <p:cNvPr id="10" name="Image 8" descr="preencoded.png">    </p:cNvPr>
          <p:cNvPicPr>
            <a:picLocks noChangeAspect="1"/>
          </p:cNvPicPr>
          <p:nvPr/>
        </p:nvPicPr>
        <p:blipFill>
          <a:blip r:embed="rId10"/>
          <a:stretch>
            <a:fillRect/>
          </a:stretch>
        </p:blipFill>
        <p:spPr>
          <a:xfrm>
            <a:off x="762000" y="3505200"/>
            <a:ext cx="152400" cy="152400"/>
          </a:xfrm>
          <a:prstGeom prst="rect">
            <a:avLst/>
          </a:prstGeom>
        </p:spPr>
      </p:pic>
      <p:pic>
        <p:nvPicPr>
          <p:cNvPr id="11" name="Image 9" descr="preencoded.png">    </p:cNvPr>
          <p:cNvPicPr>
            <a:picLocks noChangeAspect="1"/>
          </p:cNvPicPr>
          <p:nvPr/>
        </p:nvPicPr>
        <p:blipFill>
          <a:blip r:embed="rId11"/>
          <a:stretch>
            <a:fillRect/>
          </a:stretch>
        </p:blipFill>
        <p:spPr>
          <a:xfrm>
            <a:off x="381000" y="4766816"/>
            <a:ext cx="5600700" cy="1976884"/>
          </a:xfrm>
          <a:prstGeom prst="rect">
            <a:avLst/>
          </a:prstGeom>
        </p:spPr>
      </p:pic>
      <p:pic>
        <p:nvPicPr>
          <p:cNvPr id="12" name="Image 10" descr="preencoded.png">    </p:cNvPr>
          <p:cNvPicPr>
            <a:picLocks noChangeAspect="1"/>
          </p:cNvPicPr>
          <p:nvPr/>
        </p:nvPicPr>
        <p:blipFill>
          <a:blip r:embed="rId12"/>
          <a:stretch>
            <a:fillRect/>
          </a:stretch>
        </p:blipFill>
        <p:spPr>
          <a:xfrm>
            <a:off x="1690688" y="4919216"/>
            <a:ext cx="2981325" cy="1672084"/>
          </a:xfrm>
          <a:prstGeom prst="rect">
            <a:avLst/>
          </a:prstGeom>
        </p:spPr>
      </p:pic>
      <p:pic>
        <p:nvPicPr>
          <p:cNvPr id="13" name="Image 11" descr="preencoded.png">    </p:cNvPr>
          <p:cNvPicPr>
            <a:picLocks noChangeAspect="1"/>
          </p:cNvPicPr>
          <p:nvPr/>
        </p:nvPicPr>
        <p:blipFill>
          <a:blip r:embed="rId13"/>
          <a:stretch>
            <a:fillRect/>
          </a:stretch>
        </p:blipFill>
        <p:spPr>
          <a:xfrm>
            <a:off x="6210300" y="1219200"/>
            <a:ext cx="5600700" cy="3848100"/>
          </a:xfrm>
          <a:prstGeom prst="rect">
            <a:avLst/>
          </a:prstGeom>
        </p:spPr>
      </p:pic>
      <p:pic>
        <p:nvPicPr>
          <p:cNvPr id="14" name="Image 12" descr="preencoded.png">    </p:cNvPr>
          <p:cNvPicPr>
            <a:picLocks noChangeAspect="1"/>
          </p:cNvPicPr>
          <p:nvPr/>
        </p:nvPicPr>
        <p:blipFill>
          <a:blip r:embed="rId14"/>
          <a:stretch>
            <a:fillRect/>
          </a:stretch>
        </p:blipFill>
        <p:spPr>
          <a:xfrm>
            <a:off x="6438900" y="1447800"/>
            <a:ext cx="514350" cy="533400"/>
          </a:xfrm>
          <a:prstGeom prst="rect">
            <a:avLst/>
          </a:prstGeom>
        </p:spPr>
      </p:pic>
      <p:pic>
        <p:nvPicPr>
          <p:cNvPr id="15" name="Image 13" descr="preencoded.png">    </p:cNvPr>
          <p:cNvPicPr>
            <a:picLocks noChangeAspect="1"/>
          </p:cNvPicPr>
          <p:nvPr/>
        </p:nvPicPr>
        <p:blipFill>
          <a:blip r:embed="rId15"/>
          <a:stretch>
            <a:fillRect/>
          </a:stretch>
        </p:blipFill>
        <p:spPr>
          <a:xfrm>
            <a:off x="6553200" y="1562100"/>
            <a:ext cx="285750" cy="304800"/>
          </a:xfrm>
          <a:prstGeom prst="rect">
            <a:avLst/>
          </a:prstGeom>
        </p:spPr>
      </p:pic>
      <p:pic>
        <p:nvPicPr>
          <p:cNvPr id="16" name="Image 14" descr="preencoded.png">    </p:cNvPr>
          <p:cNvPicPr>
            <a:picLocks noChangeAspect="1"/>
          </p:cNvPicPr>
          <p:nvPr/>
        </p:nvPicPr>
        <p:blipFill>
          <a:blip r:embed="rId16"/>
          <a:stretch>
            <a:fillRect/>
          </a:stretch>
        </p:blipFill>
        <p:spPr>
          <a:xfrm>
            <a:off x="6438900" y="2171700"/>
            <a:ext cx="152400" cy="152400"/>
          </a:xfrm>
          <a:prstGeom prst="rect">
            <a:avLst/>
          </a:prstGeom>
        </p:spPr>
      </p:pic>
      <p:pic>
        <p:nvPicPr>
          <p:cNvPr id="17" name="Image 15" descr="preencoded.png">    </p:cNvPr>
          <p:cNvPicPr>
            <a:picLocks noChangeAspect="1"/>
          </p:cNvPicPr>
          <p:nvPr/>
        </p:nvPicPr>
        <p:blipFill>
          <a:blip r:embed="rId17"/>
          <a:stretch>
            <a:fillRect/>
          </a:stretch>
        </p:blipFill>
        <p:spPr>
          <a:xfrm>
            <a:off x="6438900" y="2971800"/>
            <a:ext cx="152400" cy="152400"/>
          </a:xfrm>
          <a:prstGeom prst="rect">
            <a:avLst/>
          </a:prstGeom>
        </p:spPr>
      </p:pic>
      <p:pic>
        <p:nvPicPr>
          <p:cNvPr id="18" name="Image 16" descr="preencoded.png">    </p:cNvPr>
          <p:cNvPicPr>
            <a:picLocks noChangeAspect="1"/>
          </p:cNvPicPr>
          <p:nvPr/>
        </p:nvPicPr>
        <p:blipFill>
          <a:blip r:embed="rId18"/>
          <a:stretch>
            <a:fillRect/>
          </a:stretch>
        </p:blipFill>
        <p:spPr>
          <a:xfrm>
            <a:off x="6438900" y="3543300"/>
            <a:ext cx="5143500" cy="1295400"/>
          </a:xfrm>
          <a:prstGeom prst="rect">
            <a:avLst/>
          </a:prstGeom>
        </p:spPr>
      </p:pic>
      <p:pic>
        <p:nvPicPr>
          <p:cNvPr id="19" name="Image 17" descr="preencoded.png">    </p:cNvPr>
          <p:cNvPicPr>
            <a:picLocks noChangeAspect="1"/>
          </p:cNvPicPr>
          <p:nvPr/>
        </p:nvPicPr>
        <p:blipFill>
          <a:blip r:embed="rId19"/>
          <a:stretch>
            <a:fillRect/>
          </a:stretch>
        </p:blipFill>
        <p:spPr>
          <a:xfrm>
            <a:off x="6591300" y="3733800"/>
            <a:ext cx="123825" cy="152400"/>
          </a:xfrm>
          <a:prstGeom prst="rect">
            <a:avLst/>
          </a:prstGeom>
        </p:spPr>
      </p:pic>
      <p:pic>
        <p:nvPicPr>
          <p:cNvPr id="20" name="Image 18" descr="preencoded.png">    </p:cNvPr>
          <p:cNvPicPr>
            <a:picLocks noChangeAspect="1"/>
          </p:cNvPicPr>
          <p:nvPr/>
        </p:nvPicPr>
        <p:blipFill>
          <a:blip r:embed="rId20"/>
          <a:stretch>
            <a:fillRect/>
          </a:stretch>
        </p:blipFill>
        <p:spPr>
          <a:xfrm>
            <a:off x="9934575" y="3962400"/>
            <a:ext cx="571500" cy="457200"/>
          </a:xfrm>
          <a:prstGeom prst="rect">
            <a:avLst/>
          </a:prstGeom>
        </p:spPr>
      </p:pic>
      <p:pic>
        <p:nvPicPr>
          <p:cNvPr id="21" name="Image 19" descr="preencoded.png">    </p:cNvPr>
          <p:cNvPicPr>
            <a:picLocks noChangeAspect="1"/>
          </p:cNvPicPr>
          <p:nvPr/>
        </p:nvPicPr>
        <p:blipFill>
          <a:blip r:embed="rId21"/>
          <a:stretch>
            <a:fillRect/>
          </a:stretch>
        </p:blipFill>
        <p:spPr>
          <a:xfrm>
            <a:off x="10120313" y="4038600"/>
            <a:ext cx="200025" cy="304800"/>
          </a:xfrm>
          <a:prstGeom prst="rect">
            <a:avLst/>
          </a:prstGeom>
        </p:spPr>
      </p:pic>
      <p:pic>
        <p:nvPicPr>
          <p:cNvPr id="22" name="Image 20" descr="preencoded.png">    </p:cNvPr>
          <p:cNvPicPr>
            <a:picLocks noChangeAspect="1"/>
          </p:cNvPicPr>
          <p:nvPr/>
        </p:nvPicPr>
        <p:blipFill>
          <a:blip r:embed="rId22"/>
          <a:stretch>
            <a:fillRect/>
          </a:stretch>
        </p:blipFill>
        <p:spPr>
          <a:xfrm>
            <a:off x="9991725" y="3962400"/>
            <a:ext cx="514350" cy="457200"/>
          </a:xfrm>
          <a:prstGeom prst="rect">
            <a:avLst/>
          </a:prstGeom>
        </p:spPr>
      </p:pic>
      <p:pic>
        <p:nvPicPr>
          <p:cNvPr id="23" name="Image 21" descr="preencoded.png">    </p:cNvPr>
          <p:cNvPicPr>
            <a:picLocks noChangeAspect="1"/>
          </p:cNvPicPr>
          <p:nvPr/>
        </p:nvPicPr>
        <p:blipFill>
          <a:blip r:embed="rId23"/>
          <a:stretch>
            <a:fillRect/>
          </a:stretch>
        </p:blipFill>
        <p:spPr>
          <a:xfrm>
            <a:off x="6210300" y="5219700"/>
            <a:ext cx="5600700" cy="1524000"/>
          </a:xfrm>
          <a:prstGeom prst="rect">
            <a:avLst/>
          </a:prstGeom>
        </p:spPr>
      </p:pic>
      <p:pic>
        <p:nvPicPr>
          <p:cNvPr id="24" name="Image 22" descr="preencoded.png">    </p:cNvPr>
          <p:cNvPicPr>
            <a:picLocks noChangeAspect="1"/>
          </p:cNvPicPr>
          <p:nvPr/>
        </p:nvPicPr>
        <p:blipFill>
          <a:blip r:embed="rId24"/>
          <a:stretch>
            <a:fillRect/>
          </a:stretch>
        </p:blipFill>
        <p:spPr>
          <a:xfrm>
            <a:off x="6400800" y="5448300"/>
            <a:ext cx="219075" cy="190500"/>
          </a:xfrm>
          <a:prstGeom prst="rect">
            <a:avLst/>
          </a:prstGeom>
        </p:spPr>
      </p:pic>
      <p:pic>
        <p:nvPicPr>
          <p:cNvPr id="25" name="Image 23" descr="preencoded.png">    </p:cNvPr>
          <p:cNvPicPr>
            <a:picLocks noChangeAspect="1"/>
          </p:cNvPicPr>
          <p:nvPr/>
        </p:nvPicPr>
        <p:blipFill>
          <a:blip r:embed="rId25"/>
          <a:stretch>
            <a:fillRect/>
          </a:stretch>
        </p:blipFill>
        <p:spPr>
          <a:xfrm>
            <a:off x="6400800" y="5829300"/>
            <a:ext cx="171450" cy="152400"/>
          </a:xfrm>
          <a:prstGeom prst="rect">
            <a:avLst/>
          </a:prstGeom>
        </p:spPr>
      </p:pic>
      <p:pic>
        <p:nvPicPr>
          <p:cNvPr id="26" name="Image 24" descr="preencoded.png">    </p:cNvPr>
          <p:cNvPicPr>
            <a:picLocks noChangeAspect="1"/>
          </p:cNvPicPr>
          <p:nvPr/>
        </p:nvPicPr>
        <p:blipFill>
          <a:blip r:embed="rId26"/>
          <a:stretch>
            <a:fillRect/>
          </a:stretch>
        </p:blipFill>
        <p:spPr>
          <a:xfrm>
            <a:off x="8178701" y="5829300"/>
            <a:ext cx="95250" cy="152400"/>
          </a:xfrm>
          <a:prstGeom prst="rect">
            <a:avLst/>
          </a:prstGeom>
        </p:spPr>
      </p:pic>
      <p:pic>
        <p:nvPicPr>
          <p:cNvPr id="27" name="Image 25" descr="preencoded.png">    </p:cNvPr>
          <p:cNvPicPr>
            <a:picLocks noChangeAspect="1"/>
          </p:cNvPicPr>
          <p:nvPr/>
        </p:nvPicPr>
        <p:blipFill>
          <a:blip r:embed="rId27"/>
          <a:stretch>
            <a:fillRect/>
          </a:stretch>
        </p:blipFill>
        <p:spPr>
          <a:xfrm>
            <a:off x="9956750" y="5829300"/>
            <a:ext cx="152400" cy="152400"/>
          </a:xfrm>
          <a:prstGeom prst="rect">
            <a:avLst/>
          </a:prstGeom>
        </p:spPr>
      </p:pic>
      <p:sp>
        <p:nvSpPr>
          <p:cNvPr id="28" name="Text 0"/>
          <p:cNvSpPr/>
          <p:nvPr/>
        </p:nvSpPr>
        <p:spPr>
          <a:xfrm>
            <a:off x="381000" y="381000"/>
            <a:ext cx="12573000" cy="457200"/>
          </a:xfrm>
          <a:prstGeom prst="rect">
            <a:avLst/>
          </a:prstGeom>
          <a:noFill/>
          <a:ln/>
        </p:spPr>
        <p:txBody>
          <a:bodyPr wrap="square" lIns="0" tIns="0" rIns="0" bIns="0" rtlCol="0" anchor="t"/>
          <a:lstStyle/>
          <a:p>
            <a:pPr indent="0" marL="0">
              <a:lnSpc>
                <a:spcPts val="3600"/>
              </a:lnSpc>
              <a:buNone/>
            </a:pPr>
            <a:r>
              <a:rPr lang="en-US" sz="3158" b="1" dirty="0">
                <a:solidFill>
                  <a:srgbClr val="333333"/>
                </a:solidFill>
                <a:latin typeface="Roboto" pitchFamily="34" charset="0"/>
                <a:ea typeface="Roboto" pitchFamily="34" charset="-122"/>
                <a:cs typeface="Roboto" pitchFamily="34" charset="-120"/>
              </a:rPr>
              <a:t>産業・物流分野での</a:t>
            </a:r>
            <a:pPr indent="0" marL="0">
              <a:lnSpc>
                <a:spcPts val="3600"/>
              </a:lnSpc>
              <a:buNone/>
            </a:pPr>
            <a:r>
              <a:rPr lang="en-US" sz="3158" b="1" dirty="0">
                <a:solidFill>
                  <a:srgbClr val="39FF14"/>
                </a:solidFill>
                <a:latin typeface="Roboto" pitchFamily="34" charset="0"/>
                <a:ea typeface="Roboto" pitchFamily="34" charset="-122"/>
                <a:cs typeface="Roboto" pitchFamily="34" charset="-120"/>
              </a:rPr>
              <a:t>応用</a:t>
            </a:r>
            <a:endParaRPr lang="en-US" sz="3158" dirty="0"/>
          </a:p>
        </p:txBody>
      </p:sp>
      <p:sp>
        <p:nvSpPr>
          <p:cNvPr id="29" name="Text 1"/>
          <p:cNvSpPr/>
          <p:nvPr/>
        </p:nvSpPr>
        <p:spPr>
          <a:xfrm>
            <a:off x="1209675" y="1562100"/>
            <a:ext cx="201168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製造ラインの応用</a:t>
            </a:r>
            <a:endParaRPr lang="en-US" sz="1646" dirty="0"/>
          </a:p>
        </p:txBody>
      </p:sp>
      <p:sp>
        <p:nvSpPr>
          <p:cNvPr id="30" name="Text 2"/>
          <p:cNvSpPr/>
          <p:nvPr/>
        </p:nvSpPr>
        <p:spPr>
          <a:xfrm>
            <a:off x="838200" y="2133600"/>
            <a:ext cx="4914900" cy="457200"/>
          </a:xfrm>
          <a:prstGeom prst="rect">
            <a:avLst/>
          </a:prstGeom>
          <a:noFill/>
          <a:ln/>
        </p:spPr>
        <p:txBody>
          <a:bodyPr wrap="square" lIns="0" tIns="0" rIns="0" bIns="0" rtlCol="0" anchor="t">
            <a:spAutoFit/>
          </a:bodyPr>
          <a:lstStyle/>
          <a:p>
            <a:pPr algn="l"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自動車製造工場では、ロボットが溶接、塗装、部品の取り付けなどの反復作業を高速かつ高精度で実行</a:t>
            </a:r>
            <a:endParaRPr lang="en-US" sz="1120" dirty="0"/>
          </a:p>
        </p:txBody>
      </p:sp>
      <p:sp>
        <p:nvSpPr>
          <p:cNvPr id="31" name="Text 3"/>
          <p:cNvSpPr/>
          <p:nvPr/>
        </p:nvSpPr>
        <p:spPr>
          <a:xfrm>
            <a:off x="838200" y="2705100"/>
            <a:ext cx="4914900" cy="457200"/>
          </a:xfrm>
          <a:prstGeom prst="rect">
            <a:avLst/>
          </a:prstGeom>
          <a:noFill/>
          <a:ln/>
        </p:spPr>
        <p:txBody>
          <a:bodyPr wrap="square" lIns="0" tIns="0" rIns="0" bIns="0" rtlCol="0" anchor="t">
            <a:spAutoFit/>
          </a:bodyPr>
          <a:lstStyle/>
          <a:p>
            <a:pPr algn="l"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AIを活用した品質検査システムは、人間の目では見逃しやすい微細な欠陥を検出し、製品の品質保証に貢献</a:t>
            </a:r>
            <a:endParaRPr lang="en-US" sz="1120" dirty="0"/>
          </a:p>
        </p:txBody>
      </p:sp>
      <p:sp>
        <p:nvSpPr>
          <p:cNvPr id="32" name="Text 4"/>
          <p:cNvSpPr/>
          <p:nvPr/>
        </p:nvSpPr>
        <p:spPr>
          <a:xfrm>
            <a:off x="990600" y="3467100"/>
            <a:ext cx="5322570"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生産性の向上</a:t>
            </a:r>
            <a:endParaRPr lang="en-US" sz="1120" dirty="0"/>
          </a:p>
        </p:txBody>
      </p:sp>
      <p:sp>
        <p:nvSpPr>
          <p:cNvPr id="33" name="Text 5"/>
          <p:cNvSpPr/>
          <p:nvPr/>
        </p:nvSpPr>
        <p:spPr>
          <a:xfrm>
            <a:off x="762000" y="3771900"/>
            <a:ext cx="4838700" cy="4572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ロボットの導入によって、生産効率が大幅に向上し、作業速度と生産量が最適化されます。</a:t>
            </a:r>
            <a:endParaRPr lang="en-US" sz="1120" dirty="0"/>
          </a:p>
        </p:txBody>
      </p:sp>
      <p:sp>
        <p:nvSpPr>
          <p:cNvPr id="34" name="Text 6"/>
          <p:cNvSpPr/>
          <p:nvPr/>
        </p:nvSpPr>
        <p:spPr>
          <a:xfrm>
            <a:off x="7067550" y="1562100"/>
            <a:ext cx="176022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物流倉庫の応用</a:t>
            </a:r>
            <a:endParaRPr lang="en-US" sz="1646" dirty="0"/>
          </a:p>
        </p:txBody>
      </p:sp>
      <p:sp>
        <p:nvSpPr>
          <p:cNvPr id="35" name="Text 7"/>
          <p:cNvSpPr/>
          <p:nvPr/>
        </p:nvSpPr>
        <p:spPr>
          <a:xfrm>
            <a:off x="6667500" y="2133600"/>
            <a:ext cx="4914900" cy="685800"/>
          </a:xfrm>
          <a:prstGeom prst="rect">
            <a:avLst/>
          </a:prstGeom>
          <a:noFill/>
          <a:ln/>
        </p:spPr>
        <p:txBody>
          <a:bodyPr wrap="square" lIns="0" tIns="0" rIns="0" bIns="0" rtlCol="0" anchor="t">
            <a:spAutoFit/>
          </a:bodyPr>
          <a:lstStyle/>
          <a:p>
            <a:pPr algn="l"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Amazonのフルフィルメントセンターでは、自律移動ロボット（AMR）が棚を移動させ、作業員が効率的に商品をピッキングできるシステムが導入</a:t>
            </a:r>
            <a:endParaRPr lang="en-US" sz="1120" dirty="0"/>
          </a:p>
        </p:txBody>
      </p:sp>
      <p:sp>
        <p:nvSpPr>
          <p:cNvPr id="36" name="Text 8"/>
          <p:cNvSpPr/>
          <p:nvPr/>
        </p:nvSpPr>
        <p:spPr>
          <a:xfrm>
            <a:off x="6667500" y="2933700"/>
            <a:ext cx="4914900" cy="457200"/>
          </a:xfrm>
          <a:prstGeom prst="rect">
            <a:avLst/>
          </a:prstGeom>
          <a:noFill/>
          <a:ln/>
        </p:spPr>
        <p:txBody>
          <a:bodyPr wrap="square" lIns="0" tIns="0" rIns="0" bIns="0" rtlCol="0" anchor="t">
            <a:spAutoFit/>
          </a:bodyPr>
          <a:lstStyle/>
          <a:p>
            <a:pPr algn="l"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AIを搭載したロボットアームは、不規則な形状の商品でも正確に掴み、梱包する能力があります</a:t>
            </a:r>
            <a:endParaRPr lang="en-US" sz="1120" dirty="0"/>
          </a:p>
        </p:txBody>
      </p:sp>
      <p:sp>
        <p:nvSpPr>
          <p:cNvPr id="37" name="Text 9"/>
          <p:cNvSpPr/>
          <p:nvPr/>
        </p:nvSpPr>
        <p:spPr>
          <a:xfrm>
            <a:off x="6791325" y="3695700"/>
            <a:ext cx="2661285"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作業効率向上</a:t>
            </a:r>
            <a:endParaRPr lang="en-US" sz="1120" dirty="0"/>
          </a:p>
        </p:txBody>
      </p:sp>
      <p:sp>
        <p:nvSpPr>
          <p:cNvPr id="38" name="Text 10"/>
          <p:cNvSpPr/>
          <p:nvPr/>
        </p:nvSpPr>
        <p:spPr>
          <a:xfrm>
            <a:off x="6591300" y="4000500"/>
            <a:ext cx="2419350" cy="685800"/>
          </a:xfrm>
          <a:prstGeom prst="rect">
            <a:avLst/>
          </a:prstGeom>
          <a:noFill/>
          <a:ln/>
        </p:spPr>
        <p:txBody>
          <a:bodyPr wrap="square" lIns="0" tIns="0" rIns="0" bIns="0" rtlCol="0" anchor="t"/>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このシステムにより作業効率が</a:t>
            </a:r>
            <a:pPr indent="0" marL="0">
              <a:lnSpc>
                <a:spcPts val="1800"/>
              </a:lnSpc>
              <a:buNone/>
            </a:pPr>
            <a:r>
              <a:rPr lang="en-US" sz="1120" b="1" dirty="0">
                <a:solidFill>
                  <a:srgbClr val="39FF14"/>
                </a:solidFill>
                <a:latin typeface="Noto Sans JP" pitchFamily="34" charset="0"/>
                <a:ea typeface="Noto Sans JP" pitchFamily="34" charset="-122"/>
                <a:cs typeface="Noto Sans JP" pitchFamily="34" charset="-120"/>
              </a:rPr>
              <a:t>20%以上向上</a:t>
            </a:r>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したと報告されています</a:t>
            </a:r>
            <a:endParaRPr lang="en-US" sz="1120" dirty="0"/>
          </a:p>
        </p:txBody>
      </p:sp>
      <p:sp>
        <p:nvSpPr>
          <p:cNvPr id="39" name="Text 11"/>
          <p:cNvSpPr/>
          <p:nvPr/>
        </p:nvSpPr>
        <p:spPr>
          <a:xfrm>
            <a:off x="6696075" y="5410200"/>
            <a:ext cx="574167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Physical AIの共通利益</a:t>
            </a:r>
            <a:endParaRPr lang="en-US" sz="1380" dirty="0"/>
          </a:p>
        </p:txBody>
      </p:sp>
      <p:sp>
        <p:nvSpPr>
          <p:cNvPr id="40" name="Text 12"/>
          <p:cNvSpPr/>
          <p:nvPr/>
        </p:nvSpPr>
        <p:spPr>
          <a:xfrm>
            <a:off x="6648450" y="5791200"/>
            <a:ext cx="100584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生産性の向上</a:t>
            </a:r>
            <a:endParaRPr lang="en-US" sz="1120" dirty="0"/>
          </a:p>
        </p:txBody>
      </p:sp>
      <p:sp>
        <p:nvSpPr>
          <p:cNvPr id="41" name="Text 13"/>
          <p:cNvSpPr/>
          <p:nvPr/>
        </p:nvSpPr>
        <p:spPr>
          <a:xfrm>
            <a:off x="8350151" y="5791200"/>
            <a:ext cx="83820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コスト削減</a:t>
            </a:r>
            <a:endParaRPr lang="en-US" sz="1120" dirty="0"/>
          </a:p>
        </p:txBody>
      </p:sp>
      <p:sp>
        <p:nvSpPr>
          <p:cNvPr id="42" name="Text 14"/>
          <p:cNvSpPr/>
          <p:nvPr/>
        </p:nvSpPr>
        <p:spPr>
          <a:xfrm>
            <a:off x="10185350" y="5791200"/>
            <a:ext cx="117348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33333"/>
                </a:solidFill>
                <a:latin typeface="Noto Sans JP" pitchFamily="34" charset="0"/>
                <a:ea typeface="Noto Sans JP" pitchFamily="34" charset="-122"/>
                <a:cs typeface="Noto Sans JP" pitchFamily="34" charset="-120"/>
              </a:rPr>
              <a:t>作業安全性確保</a:t>
            </a:r>
            <a:endParaRPr lang="en-US" sz="1120" dirty="0"/>
          </a:p>
        </p:txBody>
      </p:sp>
      <p:sp>
        <p:nvSpPr>
          <p:cNvPr id="43" name="Text 15"/>
          <p:cNvSpPr/>
          <p:nvPr/>
        </p:nvSpPr>
        <p:spPr>
          <a:xfrm>
            <a:off x="381000" y="68961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3"/>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104900"/>
            <a:ext cx="5600700" cy="5029200"/>
          </a:xfrm>
          <a:prstGeom prst="rect">
            <a:avLst/>
          </a:prstGeom>
        </p:spPr>
      </p:pic>
      <p:pic>
        <p:nvPicPr>
          <p:cNvPr id="5" name="Image 3" descr="preencoded.png">    </p:cNvPr>
          <p:cNvPicPr>
            <a:picLocks noChangeAspect="1"/>
          </p:cNvPicPr>
          <p:nvPr/>
        </p:nvPicPr>
        <p:blipFill>
          <a:blip r:embed="rId5"/>
          <a:stretch>
            <a:fillRect/>
          </a:stretch>
        </p:blipFill>
        <p:spPr>
          <a:xfrm>
            <a:off x="609600" y="1333500"/>
            <a:ext cx="476250" cy="476250"/>
          </a:xfrm>
          <a:prstGeom prst="rect">
            <a:avLst/>
          </a:prstGeom>
        </p:spPr>
      </p:pic>
      <p:pic>
        <p:nvPicPr>
          <p:cNvPr id="6" name="Image 4" descr="preencoded.png">    </p:cNvPr>
          <p:cNvPicPr>
            <a:picLocks noChangeAspect="1"/>
          </p:cNvPicPr>
          <p:nvPr/>
        </p:nvPicPr>
        <p:blipFill>
          <a:blip r:embed="rId6"/>
          <a:stretch>
            <a:fillRect/>
          </a:stretch>
        </p:blipFill>
        <p:spPr>
          <a:xfrm>
            <a:off x="719138" y="1419225"/>
            <a:ext cx="257175" cy="304800"/>
          </a:xfrm>
          <a:prstGeom prst="rect">
            <a:avLst/>
          </a:prstGeom>
        </p:spPr>
      </p:pic>
      <p:pic>
        <p:nvPicPr>
          <p:cNvPr id="7" name="Image 5" descr="preencoded.png">    </p:cNvPr>
          <p:cNvPicPr>
            <a:picLocks noChangeAspect="1"/>
          </p:cNvPicPr>
          <p:nvPr/>
        </p:nvPicPr>
        <p:blipFill>
          <a:blip r:embed="rId7"/>
          <a:stretch>
            <a:fillRect/>
          </a:stretch>
        </p:blipFill>
        <p:spPr>
          <a:xfrm>
            <a:off x="609600" y="2419350"/>
            <a:ext cx="2495550" cy="1943100"/>
          </a:xfrm>
          <a:prstGeom prst="rect">
            <a:avLst/>
          </a:prstGeom>
        </p:spPr>
      </p:pic>
      <p:pic>
        <p:nvPicPr>
          <p:cNvPr id="8" name="Image 6" descr="preencoded.png">    </p:cNvPr>
          <p:cNvPicPr>
            <a:picLocks noChangeAspect="1"/>
          </p:cNvPicPr>
          <p:nvPr/>
        </p:nvPicPr>
        <p:blipFill>
          <a:blip r:embed="rId8"/>
          <a:stretch>
            <a:fillRect/>
          </a:stretch>
        </p:blipFill>
        <p:spPr>
          <a:xfrm>
            <a:off x="762000" y="2609850"/>
            <a:ext cx="190500" cy="152400"/>
          </a:xfrm>
          <a:prstGeom prst="rect">
            <a:avLst/>
          </a:prstGeom>
        </p:spPr>
      </p:pic>
      <p:pic>
        <p:nvPicPr>
          <p:cNvPr id="9" name="Image 7" descr="preencoded.png">    </p:cNvPr>
          <p:cNvPicPr>
            <a:picLocks noChangeAspect="1"/>
          </p:cNvPicPr>
          <p:nvPr/>
        </p:nvPicPr>
        <p:blipFill>
          <a:blip r:embed="rId9"/>
          <a:stretch>
            <a:fillRect/>
          </a:stretch>
        </p:blipFill>
        <p:spPr>
          <a:xfrm>
            <a:off x="762000" y="2952750"/>
            <a:ext cx="133350" cy="133350"/>
          </a:xfrm>
          <a:prstGeom prst="rect">
            <a:avLst/>
          </a:prstGeom>
        </p:spPr>
      </p:pic>
      <p:pic>
        <p:nvPicPr>
          <p:cNvPr id="10" name="Image 8" descr="preencoded.png">    </p:cNvPr>
          <p:cNvPicPr>
            <a:picLocks noChangeAspect="1"/>
          </p:cNvPicPr>
          <p:nvPr/>
        </p:nvPicPr>
        <p:blipFill>
          <a:blip r:embed="rId10"/>
          <a:stretch>
            <a:fillRect/>
          </a:stretch>
        </p:blipFill>
        <p:spPr>
          <a:xfrm>
            <a:off x="762000" y="3409950"/>
            <a:ext cx="133350" cy="133350"/>
          </a:xfrm>
          <a:prstGeom prst="rect">
            <a:avLst/>
          </a:prstGeom>
        </p:spPr>
      </p:pic>
      <p:pic>
        <p:nvPicPr>
          <p:cNvPr id="11" name="Image 9" descr="preencoded.png">    </p:cNvPr>
          <p:cNvPicPr>
            <a:picLocks noChangeAspect="1"/>
          </p:cNvPicPr>
          <p:nvPr/>
        </p:nvPicPr>
        <p:blipFill>
          <a:blip r:embed="rId11"/>
          <a:stretch>
            <a:fillRect/>
          </a:stretch>
        </p:blipFill>
        <p:spPr>
          <a:xfrm>
            <a:off x="762000" y="3867150"/>
            <a:ext cx="133350" cy="133350"/>
          </a:xfrm>
          <a:prstGeom prst="rect">
            <a:avLst/>
          </a:prstGeom>
        </p:spPr>
      </p:pic>
      <p:pic>
        <p:nvPicPr>
          <p:cNvPr id="12" name="Image 10" descr="preencoded.png">    </p:cNvPr>
          <p:cNvPicPr>
            <a:picLocks noChangeAspect="1"/>
          </p:cNvPicPr>
          <p:nvPr/>
        </p:nvPicPr>
        <p:blipFill>
          <a:blip r:embed="rId12"/>
          <a:stretch>
            <a:fillRect/>
          </a:stretch>
        </p:blipFill>
        <p:spPr>
          <a:xfrm>
            <a:off x="3257550" y="2419350"/>
            <a:ext cx="2495550" cy="1943100"/>
          </a:xfrm>
          <a:prstGeom prst="rect">
            <a:avLst/>
          </a:prstGeom>
        </p:spPr>
      </p:pic>
      <p:pic>
        <p:nvPicPr>
          <p:cNvPr id="13" name="Image 11" descr="preencoded.png">    </p:cNvPr>
          <p:cNvPicPr>
            <a:picLocks noChangeAspect="1"/>
          </p:cNvPicPr>
          <p:nvPr/>
        </p:nvPicPr>
        <p:blipFill>
          <a:blip r:embed="rId13"/>
          <a:stretch>
            <a:fillRect/>
          </a:stretch>
        </p:blipFill>
        <p:spPr>
          <a:xfrm>
            <a:off x="3409950" y="2609850"/>
            <a:ext cx="152400" cy="152400"/>
          </a:xfrm>
          <a:prstGeom prst="rect">
            <a:avLst/>
          </a:prstGeom>
        </p:spPr>
      </p:pic>
      <p:pic>
        <p:nvPicPr>
          <p:cNvPr id="14" name="Image 12" descr="preencoded.png">    </p:cNvPr>
          <p:cNvPicPr>
            <a:picLocks noChangeAspect="1"/>
          </p:cNvPicPr>
          <p:nvPr/>
        </p:nvPicPr>
        <p:blipFill>
          <a:blip r:embed="rId14"/>
          <a:stretch>
            <a:fillRect/>
          </a:stretch>
        </p:blipFill>
        <p:spPr>
          <a:xfrm>
            <a:off x="3409950" y="2952750"/>
            <a:ext cx="114300" cy="133350"/>
          </a:xfrm>
          <a:prstGeom prst="rect">
            <a:avLst/>
          </a:prstGeom>
        </p:spPr>
      </p:pic>
      <p:pic>
        <p:nvPicPr>
          <p:cNvPr id="15" name="Image 13" descr="preencoded.png">    </p:cNvPr>
          <p:cNvPicPr>
            <a:picLocks noChangeAspect="1"/>
          </p:cNvPicPr>
          <p:nvPr/>
        </p:nvPicPr>
        <p:blipFill>
          <a:blip r:embed="rId15"/>
          <a:stretch>
            <a:fillRect/>
          </a:stretch>
        </p:blipFill>
        <p:spPr>
          <a:xfrm>
            <a:off x="3409950" y="3219450"/>
            <a:ext cx="171450" cy="133350"/>
          </a:xfrm>
          <a:prstGeom prst="rect">
            <a:avLst/>
          </a:prstGeom>
        </p:spPr>
      </p:pic>
      <p:pic>
        <p:nvPicPr>
          <p:cNvPr id="16" name="Image 14" descr="preencoded.png">    </p:cNvPr>
          <p:cNvPicPr>
            <a:picLocks noChangeAspect="1"/>
          </p:cNvPicPr>
          <p:nvPr/>
        </p:nvPicPr>
        <p:blipFill>
          <a:blip r:embed="rId16"/>
          <a:stretch>
            <a:fillRect/>
          </a:stretch>
        </p:blipFill>
        <p:spPr>
          <a:xfrm>
            <a:off x="3409950" y="3676650"/>
            <a:ext cx="133350" cy="133350"/>
          </a:xfrm>
          <a:prstGeom prst="rect">
            <a:avLst/>
          </a:prstGeom>
        </p:spPr>
      </p:pic>
      <p:pic>
        <p:nvPicPr>
          <p:cNvPr id="17" name="Image 15" descr="preencoded.png">    </p:cNvPr>
          <p:cNvPicPr>
            <a:picLocks noChangeAspect="1"/>
          </p:cNvPicPr>
          <p:nvPr/>
        </p:nvPicPr>
        <p:blipFill>
          <a:blip r:embed="rId17"/>
          <a:stretch>
            <a:fillRect/>
          </a:stretch>
        </p:blipFill>
        <p:spPr>
          <a:xfrm>
            <a:off x="6210300" y="1104900"/>
            <a:ext cx="5600700" cy="5029200"/>
          </a:xfrm>
          <a:prstGeom prst="rect">
            <a:avLst/>
          </a:prstGeom>
        </p:spPr>
      </p:pic>
      <p:pic>
        <p:nvPicPr>
          <p:cNvPr id="18" name="Image 16" descr="preencoded.png">    </p:cNvPr>
          <p:cNvPicPr>
            <a:picLocks noChangeAspect="1"/>
          </p:cNvPicPr>
          <p:nvPr/>
        </p:nvPicPr>
        <p:blipFill>
          <a:blip r:embed="rId18"/>
          <a:stretch>
            <a:fillRect/>
          </a:stretch>
        </p:blipFill>
        <p:spPr>
          <a:xfrm>
            <a:off x="6438900" y="1333500"/>
            <a:ext cx="476250" cy="476250"/>
          </a:xfrm>
          <a:prstGeom prst="rect">
            <a:avLst/>
          </a:prstGeom>
        </p:spPr>
      </p:pic>
      <p:pic>
        <p:nvPicPr>
          <p:cNvPr id="19" name="Image 17" descr="preencoded.png">    </p:cNvPr>
          <p:cNvPicPr>
            <a:picLocks noChangeAspect="1"/>
          </p:cNvPicPr>
          <p:nvPr/>
        </p:nvPicPr>
        <p:blipFill>
          <a:blip r:embed="rId19"/>
          <a:stretch>
            <a:fillRect/>
          </a:stretch>
        </p:blipFill>
        <p:spPr>
          <a:xfrm>
            <a:off x="6548438" y="1419225"/>
            <a:ext cx="257175" cy="304800"/>
          </a:xfrm>
          <a:prstGeom prst="rect">
            <a:avLst/>
          </a:prstGeom>
        </p:spPr>
      </p:pic>
      <p:pic>
        <p:nvPicPr>
          <p:cNvPr id="20" name="Image 18" descr="preencoded.png">    </p:cNvPr>
          <p:cNvPicPr>
            <a:picLocks noChangeAspect="1"/>
          </p:cNvPicPr>
          <p:nvPr/>
        </p:nvPicPr>
        <p:blipFill>
          <a:blip r:embed="rId20"/>
          <a:stretch>
            <a:fillRect/>
          </a:stretch>
        </p:blipFill>
        <p:spPr>
          <a:xfrm>
            <a:off x="6438900" y="2343150"/>
            <a:ext cx="5143500" cy="800100"/>
          </a:xfrm>
          <a:prstGeom prst="rect">
            <a:avLst/>
          </a:prstGeom>
        </p:spPr>
      </p:pic>
      <p:pic>
        <p:nvPicPr>
          <p:cNvPr id="21" name="Image 19" descr="preencoded.png">    </p:cNvPr>
          <p:cNvPicPr>
            <a:picLocks noChangeAspect="1"/>
          </p:cNvPicPr>
          <p:nvPr/>
        </p:nvPicPr>
        <p:blipFill>
          <a:blip r:embed="rId21"/>
          <a:stretch>
            <a:fillRect/>
          </a:stretch>
        </p:blipFill>
        <p:spPr>
          <a:xfrm>
            <a:off x="6591300" y="2505075"/>
            <a:ext cx="476250" cy="476250"/>
          </a:xfrm>
          <a:prstGeom prst="rect">
            <a:avLst/>
          </a:prstGeom>
        </p:spPr>
      </p:pic>
      <p:pic>
        <p:nvPicPr>
          <p:cNvPr id="22" name="Image 20" descr="preencoded.png">    </p:cNvPr>
          <p:cNvPicPr>
            <a:picLocks noChangeAspect="1"/>
          </p:cNvPicPr>
          <p:nvPr/>
        </p:nvPicPr>
        <p:blipFill>
          <a:blip r:embed="rId22"/>
          <a:stretch>
            <a:fillRect/>
          </a:stretch>
        </p:blipFill>
        <p:spPr>
          <a:xfrm>
            <a:off x="6743700" y="2667000"/>
            <a:ext cx="171450" cy="152400"/>
          </a:xfrm>
          <a:prstGeom prst="rect">
            <a:avLst/>
          </a:prstGeom>
        </p:spPr>
      </p:pic>
      <p:pic>
        <p:nvPicPr>
          <p:cNvPr id="23" name="Image 21" descr="preencoded.png">    </p:cNvPr>
          <p:cNvPicPr>
            <a:picLocks noChangeAspect="1"/>
          </p:cNvPicPr>
          <p:nvPr/>
        </p:nvPicPr>
        <p:blipFill>
          <a:blip r:embed="rId23"/>
          <a:stretch>
            <a:fillRect/>
          </a:stretch>
        </p:blipFill>
        <p:spPr>
          <a:xfrm>
            <a:off x="6438900" y="3295650"/>
            <a:ext cx="5143500" cy="990600"/>
          </a:xfrm>
          <a:prstGeom prst="rect">
            <a:avLst/>
          </a:prstGeom>
        </p:spPr>
      </p:pic>
      <p:pic>
        <p:nvPicPr>
          <p:cNvPr id="24" name="Image 22" descr="preencoded.png">    </p:cNvPr>
          <p:cNvPicPr>
            <a:picLocks noChangeAspect="1"/>
          </p:cNvPicPr>
          <p:nvPr/>
        </p:nvPicPr>
        <p:blipFill>
          <a:blip r:embed="rId24"/>
          <a:stretch>
            <a:fillRect/>
          </a:stretch>
        </p:blipFill>
        <p:spPr>
          <a:xfrm>
            <a:off x="6591300" y="3552825"/>
            <a:ext cx="476250" cy="476250"/>
          </a:xfrm>
          <a:prstGeom prst="rect">
            <a:avLst/>
          </a:prstGeom>
        </p:spPr>
      </p:pic>
      <p:pic>
        <p:nvPicPr>
          <p:cNvPr id="25" name="Image 23" descr="preencoded.png">    </p:cNvPr>
          <p:cNvPicPr>
            <a:picLocks noChangeAspect="1"/>
          </p:cNvPicPr>
          <p:nvPr/>
        </p:nvPicPr>
        <p:blipFill>
          <a:blip r:embed="rId25"/>
          <a:stretch>
            <a:fillRect/>
          </a:stretch>
        </p:blipFill>
        <p:spPr>
          <a:xfrm>
            <a:off x="6781800" y="3714750"/>
            <a:ext cx="95250" cy="152400"/>
          </a:xfrm>
          <a:prstGeom prst="rect">
            <a:avLst/>
          </a:prstGeom>
        </p:spPr>
      </p:pic>
      <p:pic>
        <p:nvPicPr>
          <p:cNvPr id="26" name="Image 24" descr="preencoded.png">    </p:cNvPr>
          <p:cNvPicPr>
            <a:picLocks noChangeAspect="1"/>
          </p:cNvPicPr>
          <p:nvPr/>
        </p:nvPicPr>
        <p:blipFill>
          <a:blip r:embed="rId26"/>
          <a:stretch>
            <a:fillRect/>
          </a:stretch>
        </p:blipFill>
        <p:spPr>
          <a:xfrm>
            <a:off x="6438900" y="4438650"/>
            <a:ext cx="5143500" cy="990600"/>
          </a:xfrm>
          <a:prstGeom prst="rect">
            <a:avLst/>
          </a:prstGeom>
        </p:spPr>
      </p:pic>
      <p:pic>
        <p:nvPicPr>
          <p:cNvPr id="27" name="Image 25" descr="preencoded.png">    </p:cNvPr>
          <p:cNvPicPr>
            <a:picLocks noChangeAspect="1"/>
          </p:cNvPicPr>
          <p:nvPr/>
        </p:nvPicPr>
        <p:blipFill>
          <a:blip r:embed="rId27"/>
          <a:stretch>
            <a:fillRect/>
          </a:stretch>
        </p:blipFill>
        <p:spPr>
          <a:xfrm>
            <a:off x="6591300" y="4695825"/>
            <a:ext cx="476250" cy="476250"/>
          </a:xfrm>
          <a:prstGeom prst="rect">
            <a:avLst/>
          </a:prstGeom>
        </p:spPr>
      </p:pic>
      <p:pic>
        <p:nvPicPr>
          <p:cNvPr id="28" name="Image 26" descr="preencoded.png">    </p:cNvPr>
          <p:cNvPicPr>
            <a:picLocks noChangeAspect="1"/>
          </p:cNvPicPr>
          <p:nvPr/>
        </p:nvPicPr>
        <p:blipFill>
          <a:blip r:embed="rId28"/>
          <a:stretch>
            <a:fillRect/>
          </a:stretch>
        </p:blipFill>
        <p:spPr>
          <a:xfrm>
            <a:off x="6762750" y="4857750"/>
            <a:ext cx="133350" cy="152400"/>
          </a:xfrm>
          <a:prstGeom prst="rect">
            <a:avLst/>
          </a:prstGeom>
        </p:spPr>
      </p:pic>
      <p:sp>
        <p:nvSpPr>
          <p:cNvPr id="29" name="Text 0"/>
          <p:cNvSpPr/>
          <p:nvPr/>
        </p:nvSpPr>
        <p:spPr>
          <a:xfrm>
            <a:off x="381000" y="381000"/>
            <a:ext cx="12573000" cy="381000"/>
          </a:xfrm>
          <a:prstGeom prst="rect">
            <a:avLst/>
          </a:prstGeom>
          <a:noFill/>
          <a:ln/>
        </p:spPr>
        <p:txBody>
          <a:bodyPr wrap="square" lIns="0" tIns="0" rIns="0" bIns="0" rtlCol="0" anchor="t"/>
          <a:lstStyle/>
          <a:p>
            <a:pPr indent="0" marL="0">
              <a:lnSpc>
                <a:spcPts val="3000"/>
              </a:lnSpc>
              <a:buNone/>
            </a:pPr>
            <a:r>
              <a:rPr lang="en-US" sz="2426" b="1" dirty="0">
                <a:solidFill>
                  <a:srgbClr val="333333"/>
                </a:solidFill>
                <a:latin typeface="Roboto" pitchFamily="34" charset="0"/>
                <a:ea typeface="Roboto" pitchFamily="34" charset="-122"/>
                <a:cs typeface="Roboto" pitchFamily="34" charset="-120"/>
              </a:rPr>
              <a:t>家庭・ヘルスケア分野での</a:t>
            </a:r>
            <a:pPr indent="0" marL="0">
              <a:lnSpc>
                <a:spcPts val="3000"/>
              </a:lnSpc>
              <a:buNone/>
            </a:pPr>
            <a:r>
              <a:rPr lang="en-US" sz="2426" b="1" dirty="0">
                <a:solidFill>
                  <a:srgbClr val="39FF14"/>
                </a:solidFill>
                <a:latin typeface="Roboto" pitchFamily="34" charset="0"/>
                <a:ea typeface="Roboto" pitchFamily="34" charset="-122"/>
                <a:cs typeface="Roboto" pitchFamily="34" charset="-120"/>
              </a:rPr>
              <a:t>展開</a:t>
            </a:r>
            <a:endParaRPr lang="en-US" sz="2426" dirty="0"/>
          </a:p>
        </p:txBody>
      </p:sp>
      <p:sp>
        <p:nvSpPr>
          <p:cNvPr id="30" name="Text 1"/>
          <p:cNvSpPr/>
          <p:nvPr/>
        </p:nvSpPr>
        <p:spPr>
          <a:xfrm>
            <a:off x="1200150" y="1419225"/>
            <a:ext cx="176022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家庭内での応用</a:t>
            </a:r>
            <a:endParaRPr lang="en-US" sz="1646" dirty="0"/>
          </a:p>
        </p:txBody>
      </p:sp>
      <p:sp>
        <p:nvSpPr>
          <p:cNvPr id="31" name="Text 2"/>
          <p:cNvSpPr/>
          <p:nvPr/>
        </p:nvSpPr>
        <p:spPr>
          <a:xfrm>
            <a:off x="609600" y="1962150"/>
            <a:ext cx="565785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74151"/>
                </a:solidFill>
                <a:latin typeface="Noto Sans JP" pitchFamily="34" charset="0"/>
                <a:ea typeface="Noto Sans JP" pitchFamily="34" charset="-122"/>
                <a:cs typeface="Noto Sans JP" pitchFamily="34" charset="-120"/>
              </a:rPr>
              <a:t>家事支援ロボットは、日常生活の支援機能を実現しています。</a:t>
            </a:r>
            <a:endParaRPr lang="en-US" sz="1120" dirty="0"/>
          </a:p>
        </p:txBody>
      </p:sp>
      <p:sp>
        <p:nvSpPr>
          <p:cNvPr id="32" name="Text 3"/>
          <p:cNvSpPr/>
          <p:nvPr/>
        </p:nvSpPr>
        <p:spPr>
          <a:xfrm>
            <a:off x="1028700" y="2571750"/>
            <a:ext cx="1341120"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家事支援ロボット</a:t>
            </a:r>
            <a:endParaRPr lang="en-US" sz="1120" dirty="0"/>
          </a:p>
        </p:txBody>
      </p:sp>
      <p:sp>
        <p:nvSpPr>
          <p:cNvPr id="33" name="Text 4"/>
          <p:cNvSpPr/>
          <p:nvPr/>
        </p:nvSpPr>
        <p:spPr>
          <a:xfrm>
            <a:off x="971550" y="2914650"/>
            <a:ext cx="19812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掃除、洗濯物の整理、料理の補助</a:t>
            </a:r>
            <a:endParaRPr lang="en-US" sz="980" dirty="0"/>
          </a:p>
        </p:txBody>
      </p:sp>
      <p:sp>
        <p:nvSpPr>
          <p:cNvPr id="34" name="Text 5"/>
          <p:cNvSpPr/>
          <p:nvPr/>
        </p:nvSpPr>
        <p:spPr>
          <a:xfrm>
            <a:off x="971550" y="3371850"/>
            <a:ext cx="19812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散らかった部屋の物体を認識し、適切な場所に片付ける</a:t>
            </a:r>
            <a:endParaRPr lang="en-US" sz="980" dirty="0"/>
          </a:p>
        </p:txBody>
      </p:sp>
      <p:sp>
        <p:nvSpPr>
          <p:cNvPr id="35" name="Text 6"/>
          <p:cNvSpPr/>
          <p:nvPr/>
        </p:nvSpPr>
        <p:spPr>
          <a:xfrm>
            <a:off x="971550" y="3829050"/>
            <a:ext cx="19812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高齢者や身体の不自由な人々の自立を支援</a:t>
            </a:r>
            <a:endParaRPr lang="en-US" sz="980" dirty="0"/>
          </a:p>
        </p:txBody>
      </p:sp>
      <p:sp>
        <p:nvSpPr>
          <p:cNvPr id="36" name="Text 7"/>
          <p:cNvSpPr/>
          <p:nvPr/>
        </p:nvSpPr>
        <p:spPr>
          <a:xfrm>
            <a:off x="3638550" y="2571750"/>
            <a:ext cx="670560"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開発状況</a:t>
            </a:r>
            <a:endParaRPr lang="en-US" sz="1120" dirty="0"/>
          </a:p>
        </p:txBody>
      </p:sp>
      <p:sp>
        <p:nvSpPr>
          <p:cNvPr id="37" name="Text 8"/>
          <p:cNvSpPr/>
          <p:nvPr/>
        </p:nvSpPr>
        <p:spPr>
          <a:xfrm>
            <a:off x="3600450" y="2914650"/>
            <a:ext cx="2053590" cy="1905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実用化に向けた臨床試験が活発</a:t>
            </a:r>
            <a:endParaRPr lang="en-US" sz="980" dirty="0"/>
          </a:p>
        </p:txBody>
      </p:sp>
      <p:sp>
        <p:nvSpPr>
          <p:cNvPr id="38" name="Text 9"/>
          <p:cNvSpPr/>
          <p:nvPr/>
        </p:nvSpPr>
        <p:spPr>
          <a:xfrm>
            <a:off x="3657600" y="3181350"/>
            <a:ext cx="19431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人間工学に基づくインターフェースの最適化</a:t>
            </a:r>
            <a:endParaRPr lang="en-US" sz="980" dirty="0"/>
          </a:p>
        </p:txBody>
      </p:sp>
      <p:sp>
        <p:nvSpPr>
          <p:cNvPr id="39" name="Text 10"/>
          <p:cNvSpPr/>
          <p:nvPr/>
        </p:nvSpPr>
        <p:spPr>
          <a:xfrm>
            <a:off x="3619500" y="3638550"/>
            <a:ext cx="19812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安全性和効果性の実証実験が進行中</a:t>
            </a:r>
            <a:endParaRPr lang="en-US" sz="980" dirty="0"/>
          </a:p>
        </p:txBody>
      </p:sp>
      <p:sp>
        <p:nvSpPr>
          <p:cNvPr id="40" name="Text 11"/>
          <p:cNvSpPr/>
          <p:nvPr/>
        </p:nvSpPr>
        <p:spPr>
          <a:xfrm>
            <a:off x="7029450" y="1419225"/>
            <a:ext cx="2766060" cy="304800"/>
          </a:xfrm>
          <a:prstGeom prst="rect">
            <a:avLst/>
          </a:prstGeom>
          <a:noFill/>
          <a:ln/>
        </p:spPr>
        <p:txBody>
          <a:bodyPr wrap="square" lIns="0" tIns="0" rIns="0" bIns="0" rtlCol="0" anchor="t">
            <a:spAutoFit/>
          </a:bodyPr>
          <a:lstStyle/>
          <a:p>
            <a:pPr indent="0" marL="0">
              <a:lnSpc>
                <a:spcPts val="2400"/>
              </a:lnSpc>
              <a:buNone/>
            </a:pPr>
            <a:r>
              <a:rPr lang="en-US" sz="1646" b="1" dirty="0">
                <a:solidFill>
                  <a:srgbClr val="333333"/>
                </a:solidFill>
                <a:latin typeface="Noto Sans JP" pitchFamily="34" charset="0"/>
                <a:ea typeface="Noto Sans JP" pitchFamily="34" charset="-122"/>
                <a:cs typeface="Noto Sans JP" pitchFamily="34" charset="-120"/>
              </a:rPr>
              <a:t>ヘルスケア分野での応用</a:t>
            </a:r>
            <a:endParaRPr lang="en-US" sz="1646" dirty="0"/>
          </a:p>
        </p:txBody>
      </p:sp>
      <p:sp>
        <p:nvSpPr>
          <p:cNvPr id="41" name="Text 12"/>
          <p:cNvSpPr/>
          <p:nvPr/>
        </p:nvSpPr>
        <p:spPr>
          <a:xfrm>
            <a:off x="6438900" y="1962150"/>
            <a:ext cx="5657850" cy="228600"/>
          </a:xfrm>
          <a:prstGeom prst="rect">
            <a:avLst/>
          </a:prstGeom>
          <a:noFill/>
          <a:ln/>
        </p:spPr>
        <p:txBody>
          <a:bodyPr wrap="square" lIns="0" tIns="0" rIns="0" bIns="0" rtlCol="0" anchor="t">
            <a:spAutoFit/>
          </a:bodyPr>
          <a:lstStyle/>
          <a:p>
            <a:pPr indent="0" marL="0">
              <a:lnSpc>
                <a:spcPts val="1800"/>
              </a:lnSpc>
              <a:buNone/>
            </a:pPr>
            <a:r>
              <a:rPr lang="en-US" sz="1120" dirty="0">
                <a:solidFill>
                  <a:srgbClr val="374151"/>
                </a:solidFill>
                <a:latin typeface="Noto Sans JP" pitchFamily="34" charset="0"/>
                <a:ea typeface="Noto Sans JP" pitchFamily="34" charset="-122"/>
                <a:cs typeface="Noto Sans JP" pitchFamily="34" charset="-120"/>
              </a:rPr>
              <a:t>Physical AIは、以下のヘルスケア分野で実用化が進行されています。</a:t>
            </a:r>
            <a:endParaRPr lang="en-US" sz="1120" dirty="0"/>
          </a:p>
        </p:txBody>
      </p:sp>
      <p:sp>
        <p:nvSpPr>
          <p:cNvPr id="42" name="Text 13"/>
          <p:cNvSpPr/>
          <p:nvPr/>
        </p:nvSpPr>
        <p:spPr>
          <a:xfrm>
            <a:off x="7181850" y="2495550"/>
            <a:ext cx="4390073"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高齢者介護ロボット</a:t>
            </a:r>
            <a:endParaRPr lang="en-US" sz="1260" dirty="0"/>
          </a:p>
        </p:txBody>
      </p:sp>
      <p:sp>
        <p:nvSpPr>
          <p:cNvPr id="43" name="Text 14"/>
          <p:cNvSpPr/>
          <p:nvPr/>
        </p:nvSpPr>
        <p:spPr>
          <a:xfrm>
            <a:off x="7181850" y="2800350"/>
            <a:ext cx="4390073"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見守り、移動補助、服薬支援などを行い、介護者の負担軽減に貢献</a:t>
            </a:r>
            <a:endParaRPr lang="en-US" sz="980" dirty="0"/>
          </a:p>
        </p:txBody>
      </p:sp>
      <p:sp>
        <p:nvSpPr>
          <p:cNvPr id="44" name="Text 15"/>
          <p:cNvSpPr/>
          <p:nvPr/>
        </p:nvSpPr>
        <p:spPr>
          <a:xfrm>
            <a:off x="7181850" y="3448050"/>
            <a:ext cx="4672965"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リハビリテーションロボット</a:t>
            </a:r>
            <a:endParaRPr lang="en-US" sz="1260" dirty="0"/>
          </a:p>
        </p:txBody>
      </p:sp>
      <p:sp>
        <p:nvSpPr>
          <p:cNvPr id="45" name="Text 16"/>
          <p:cNvSpPr/>
          <p:nvPr/>
        </p:nvSpPr>
        <p:spPr>
          <a:xfrm>
            <a:off x="7181850" y="3752850"/>
            <a:ext cx="42481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患者の運動能力回復を支援するために、個別化された運動プログラムを提供し、正確な動作を補助</a:t>
            </a:r>
            <a:endParaRPr lang="en-US" sz="980" dirty="0"/>
          </a:p>
        </p:txBody>
      </p:sp>
      <p:sp>
        <p:nvSpPr>
          <p:cNvPr id="46" name="Text 17"/>
          <p:cNvSpPr/>
          <p:nvPr/>
        </p:nvSpPr>
        <p:spPr>
          <a:xfrm>
            <a:off x="7181850" y="4591050"/>
            <a:ext cx="4672965" cy="266700"/>
          </a:xfrm>
          <a:prstGeom prst="rect">
            <a:avLst/>
          </a:prstGeom>
          <a:noFill/>
          <a:ln/>
        </p:spPr>
        <p:txBody>
          <a:bodyPr wrap="square" lIns="0" tIns="0" rIns="0" bIns="0" rtlCol="0" anchor="t">
            <a:spAutoFit/>
          </a:bodyPr>
          <a:lstStyle/>
          <a:p>
            <a:pPr indent="0" marL="0">
              <a:lnSpc>
                <a:spcPts val="2100"/>
              </a:lnSpc>
              <a:buNone/>
            </a:pPr>
            <a:r>
              <a:rPr lang="en-US" sz="1260" b="1" dirty="0">
                <a:solidFill>
                  <a:srgbClr val="333333"/>
                </a:solidFill>
                <a:latin typeface="Noto Sans JP" pitchFamily="34" charset="0"/>
                <a:ea typeface="Noto Sans JP" pitchFamily="34" charset="-122"/>
                <a:cs typeface="Noto Sans JP" pitchFamily="34" charset="-120"/>
              </a:rPr>
              <a:t>手術支援ロボット</a:t>
            </a:r>
            <a:endParaRPr lang="en-US" sz="1260" dirty="0"/>
          </a:p>
        </p:txBody>
      </p:sp>
      <p:sp>
        <p:nvSpPr>
          <p:cNvPr id="47" name="Text 18"/>
          <p:cNvSpPr/>
          <p:nvPr/>
        </p:nvSpPr>
        <p:spPr>
          <a:xfrm>
            <a:off x="7181850" y="4895850"/>
            <a:ext cx="42481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医師の操作を補助し、より精密で低侵襲な手術を可能にし、手術の成功率を向上</a:t>
            </a:r>
            <a:endParaRPr lang="en-US" sz="980" dirty="0"/>
          </a:p>
        </p:txBody>
      </p:sp>
      <p:sp>
        <p:nvSpPr>
          <p:cNvPr id="48" name="Text 19"/>
          <p:cNvSpPr/>
          <p:nvPr/>
        </p:nvSpPr>
        <p:spPr>
          <a:xfrm>
            <a:off x="381000" y="62865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7543800"/>
          </a:xfrm>
          <a:prstGeom prst="rect">
            <a:avLst/>
          </a:prstGeom>
        </p:spPr>
      </p:pic>
      <p:pic>
        <p:nvPicPr>
          <p:cNvPr id="3" name="Image 1" descr="preencoded.png">    </p:cNvPr>
          <p:cNvPicPr>
            <a:picLocks noChangeAspect="1"/>
          </p:cNvPicPr>
          <p:nvPr/>
        </p:nvPicPr>
        <p:blipFill>
          <a:blip r:embed="rId3"/>
          <a:stretch>
            <a:fillRect/>
          </a:stretch>
        </p:blipFill>
        <p:spPr>
          <a:xfrm>
            <a:off x="381000" y="838200"/>
            <a:ext cx="914400" cy="38100"/>
          </a:xfrm>
          <a:prstGeom prst="rect">
            <a:avLst/>
          </a:prstGeom>
        </p:spPr>
      </p:pic>
      <p:pic>
        <p:nvPicPr>
          <p:cNvPr id="4" name="Image 2" descr="preencoded.png">    </p:cNvPr>
          <p:cNvPicPr>
            <a:picLocks noChangeAspect="1"/>
          </p:cNvPicPr>
          <p:nvPr/>
        </p:nvPicPr>
        <p:blipFill>
          <a:blip r:embed="rId4"/>
          <a:stretch>
            <a:fillRect/>
          </a:stretch>
        </p:blipFill>
        <p:spPr>
          <a:xfrm>
            <a:off x="381000" y="1104900"/>
            <a:ext cx="5600700" cy="2247900"/>
          </a:xfrm>
          <a:prstGeom prst="rect">
            <a:avLst/>
          </a:prstGeom>
        </p:spPr>
      </p:pic>
      <p:pic>
        <p:nvPicPr>
          <p:cNvPr id="5" name="Image 3" descr="preencoded.png">    </p:cNvPr>
          <p:cNvPicPr>
            <a:picLocks noChangeAspect="1"/>
          </p:cNvPicPr>
          <p:nvPr/>
        </p:nvPicPr>
        <p:blipFill>
          <a:blip r:embed="rId5"/>
          <a:stretch>
            <a:fillRect/>
          </a:stretch>
        </p:blipFill>
        <p:spPr>
          <a:xfrm>
            <a:off x="571500" y="1295400"/>
            <a:ext cx="304800" cy="381000"/>
          </a:xfrm>
          <a:prstGeom prst="rect">
            <a:avLst/>
          </a:prstGeom>
        </p:spPr>
      </p:pic>
      <p:pic>
        <p:nvPicPr>
          <p:cNvPr id="6" name="Image 4" descr="preencoded.png">    </p:cNvPr>
          <p:cNvPicPr>
            <a:picLocks noChangeAspect="1"/>
          </p:cNvPicPr>
          <p:nvPr/>
        </p:nvPicPr>
        <p:blipFill>
          <a:blip r:embed="rId6"/>
          <a:stretch>
            <a:fillRect/>
          </a:stretch>
        </p:blipFill>
        <p:spPr>
          <a:xfrm>
            <a:off x="647700" y="1419225"/>
            <a:ext cx="152400" cy="152400"/>
          </a:xfrm>
          <a:prstGeom prst="rect">
            <a:avLst/>
          </a:prstGeom>
        </p:spPr>
      </p:pic>
      <p:pic>
        <p:nvPicPr>
          <p:cNvPr id="7" name="Image 5" descr="preencoded.png">    </p:cNvPr>
          <p:cNvPicPr>
            <a:picLocks noChangeAspect="1"/>
          </p:cNvPicPr>
          <p:nvPr/>
        </p:nvPicPr>
        <p:blipFill>
          <a:blip r:embed="rId7"/>
          <a:stretch>
            <a:fillRect/>
          </a:stretch>
        </p:blipFill>
        <p:spPr>
          <a:xfrm>
            <a:off x="381000" y="3505200"/>
            <a:ext cx="5600700" cy="3314700"/>
          </a:xfrm>
          <a:prstGeom prst="rect">
            <a:avLst/>
          </a:prstGeom>
        </p:spPr>
      </p:pic>
      <p:pic>
        <p:nvPicPr>
          <p:cNvPr id="8" name="Image 6" descr="preencoded.png">    </p:cNvPr>
          <p:cNvPicPr>
            <a:picLocks noChangeAspect="1"/>
          </p:cNvPicPr>
          <p:nvPr/>
        </p:nvPicPr>
        <p:blipFill>
          <a:blip r:embed="rId8"/>
          <a:stretch>
            <a:fillRect/>
          </a:stretch>
        </p:blipFill>
        <p:spPr>
          <a:xfrm>
            <a:off x="571500" y="3695700"/>
            <a:ext cx="342900" cy="381000"/>
          </a:xfrm>
          <a:prstGeom prst="rect">
            <a:avLst/>
          </a:prstGeom>
        </p:spPr>
      </p:pic>
      <p:pic>
        <p:nvPicPr>
          <p:cNvPr id="9" name="Image 7" descr="preencoded.png">    </p:cNvPr>
          <p:cNvPicPr>
            <a:picLocks noChangeAspect="1"/>
          </p:cNvPicPr>
          <p:nvPr/>
        </p:nvPicPr>
        <p:blipFill>
          <a:blip r:embed="rId9"/>
          <a:stretch>
            <a:fillRect/>
          </a:stretch>
        </p:blipFill>
        <p:spPr>
          <a:xfrm>
            <a:off x="647700" y="3819525"/>
            <a:ext cx="190500" cy="152400"/>
          </a:xfrm>
          <a:prstGeom prst="rect">
            <a:avLst/>
          </a:prstGeom>
        </p:spPr>
      </p:pic>
      <p:pic>
        <p:nvPicPr>
          <p:cNvPr id="10" name="Image 8" descr="preencoded.png">    </p:cNvPr>
          <p:cNvPicPr>
            <a:picLocks noChangeAspect="1"/>
          </p:cNvPicPr>
          <p:nvPr/>
        </p:nvPicPr>
        <p:blipFill>
          <a:blip r:embed="rId10"/>
          <a:stretch>
            <a:fillRect/>
          </a:stretch>
        </p:blipFill>
        <p:spPr>
          <a:xfrm>
            <a:off x="6210300" y="1104900"/>
            <a:ext cx="5600700" cy="5715000"/>
          </a:xfrm>
          <a:prstGeom prst="rect">
            <a:avLst/>
          </a:prstGeom>
        </p:spPr>
      </p:pic>
      <p:pic>
        <p:nvPicPr>
          <p:cNvPr id="11" name="Image 9" descr="preencoded.png">    </p:cNvPr>
          <p:cNvPicPr>
            <a:picLocks noChangeAspect="1"/>
          </p:cNvPicPr>
          <p:nvPr/>
        </p:nvPicPr>
        <p:blipFill>
          <a:blip r:embed="rId11"/>
          <a:stretch>
            <a:fillRect/>
          </a:stretch>
        </p:blipFill>
        <p:spPr>
          <a:xfrm>
            <a:off x="6400800" y="1295400"/>
            <a:ext cx="342900" cy="381000"/>
          </a:xfrm>
          <a:prstGeom prst="rect">
            <a:avLst/>
          </a:prstGeom>
        </p:spPr>
      </p:pic>
      <p:pic>
        <p:nvPicPr>
          <p:cNvPr id="12" name="Image 10" descr="preencoded.png">    </p:cNvPr>
          <p:cNvPicPr>
            <a:picLocks noChangeAspect="1"/>
          </p:cNvPicPr>
          <p:nvPr/>
        </p:nvPicPr>
        <p:blipFill>
          <a:blip r:embed="rId12"/>
          <a:stretch>
            <a:fillRect/>
          </a:stretch>
        </p:blipFill>
        <p:spPr>
          <a:xfrm>
            <a:off x="6477000" y="1419225"/>
            <a:ext cx="190500" cy="152400"/>
          </a:xfrm>
          <a:prstGeom prst="rect">
            <a:avLst/>
          </a:prstGeom>
        </p:spPr>
      </p:pic>
      <p:pic>
        <p:nvPicPr>
          <p:cNvPr id="13" name="Image 11" descr="preencoded.png">    </p:cNvPr>
          <p:cNvPicPr>
            <a:picLocks noChangeAspect="1"/>
          </p:cNvPicPr>
          <p:nvPr/>
        </p:nvPicPr>
        <p:blipFill>
          <a:blip r:embed="rId13"/>
          <a:stretch>
            <a:fillRect/>
          </a:stretch>
        </p:blipFill>
        <p:spPr>
          <a:xfrm>
            <a:off x="6629400" y="1790700"/>
            <a:ext cx="2419350" cy="1066800"/>
          </a:xfrm>
          <a:prstGeom prst="rect">
            <a:avLst/>
          </a:prstGeom>
        </p:spPr>
      </p:pic>
      <p:pic>
        <p:nvPicPr>
          <p:cNvPr id="14" name="Image 12" descr="preencoded.png">    </p:cNvPr>
          <p:cNvPicPr>
            <a:picLocks noChangeAspect="1"/>
          </p:cNvPicPr>
          <p:nvPr/>
        </p:nvPicPr>
        <p:blipFill>
          <a:blip r:embed="rId14"/>
          <a:stretch>
            <a:fillRect/>
          </a:stretch>
        </p:blipFill>
        <p:spPr>
          <a:xfrm>
            <a:off x="9201150" y="1790700"/>
            <a:ext cx="2419350" cy="1066800"/>
          </a:xfrm>
          <a:prstGeom prst="rect">
            <a:avLst/>
          </a:prstGeom>
        </p:spPr>
      </p:pic>
      <p:pic>
        <p:nvPicPr>
          <p:cNvPr id="15" name="Image 13" descr="preencoded.png">    </p:cNvPr>
          <p:cNvPicPr>
            <a:picLocks noChangeAspect="1"/>
          </p:cNvPicPr>
          <p:nvPr/>
        </p:nvPicPr>
        <p:blipFill>
          <a:blip r:embed="rId15"/>
          <a:stretch>
            <a:fillRect/>
          </a:stretch>
        </p:blipFill>
        <p:spPr>
          <a:xfrm>
            <a:off x="6629400" y="3009900"/>
            <a:ext cx="2419350" cy="838200"/>
          </a:xfrm>
          <a:prstGeom prst="rect">
            <a:avLst/>
          </a:prstGeom>
        </p:spPr>
      </p:pic>
      <p:pic>
        <p:nvPicPr>
          <p:cNvPr id="16" name="Image 14" descr="preencoded.png">    </p:cNvPr>
          <p:cNvPicPr>
            <a:picLocks noChangeAspect="1"/>
          </p:cNvPicPr>
          <p:nvPr/>
        </p:nvPicPr>
        <p:blipFill>
          <a:blip r:embed="rId16"/>
          <a:stretch>
            <a:fillRect/>
          </a:stretch>
        </p:blipFill>
        <p:spPr>
          <a:xfrm>
            <a:off x="6400800" y="4381500"/>
            <a:ext cx="5181600" cy="1524000"/>
          </a:xfrm>
          <a:prstGeom prst="rect">
            <a:avLst/>
          </a:prstGeom>
        </p:spPr>
      </p:pic>
      <p:sp>
        <p:nvSpPr>
          <p:cNvPr id="17" name="Text 0"/>
          <p:cNvSpPr/>
          <p:nvPr/>
        </p:nvSpPr>
        <p:spPr>
          <a:xfrm>
            <a:off x="381000" y="381000"/>
            <a:ext cx="12573000" cy="381000"/>
          </a:xfrm>
          <a:prstGeom prst="rect">
            <a:avLst/>
          </a:prstGeom>
          <a:noFill/>
          <a:ln/>
        </p:spPr>
        <p:txBody>
          <a:bodyPr wrap="square" lIns="0" tIns="0" rIns="0" bIns="0" rtlCol="0" anchor="t"/>
          <a:lstStyle/>
          <a:p>
            <a:pPr indent="0" marL="0">
              <a:lnSpc>
                <a:spcPts val="3000"/>
              </a:lnSpc>
              <a:buNone/>
            </a:pPr>
            <a:r>
              <a:rPr lang="en-US" sz="2426" b="1" dirty="0">
                <a:solidFill>
                  <a:srgbClr val="333333"/>
                </a:solidFill>
                <a:latin typeface="Roboto" pitchFamily="34" charset="0"/>
                <a:ea typeface="Roboto" pitchFamily="34" charset="-122"/>
                <a:cs typeface="Roboto" pitchFamily="34" charset="-120"/>
              </a:rPr>
              <a:t>直面する</a:t>
            </a:r>
            <a:pPr indent="0" marL="0">
              <a:lnSpc>
                <a:spcPts val="3000"/>
              </a:lnSpc>
              <a:buNone/>
            </a:pPr>
            <a:r>
              <a:rPr lang="en-US" sz="2426" b="1" dirty="0">
                <a:solidFill>
                  <a:srgbClr val="39FF14"/>
                </a:solidFill>
                <a:latin typeface="Roboto" pitchFamily="34" charset="0"/>
                <a:ea typeface="Roboto" pitchFamily="34" charset="-122"/>
                <a:cs typeface="Roboto" pitchFamily="34" charset="-120"/>
              </a:rPr>
              <a:t>技術的・倫理的課題</a:t>
            </a:r>
            <a:endParaRPr lang="en-US" sz="2426" dirty="0"/>
          </a:p>
        </p:txBody>
      </p:sp>
      <p:sp>
        <p:nvSpPr>
          <p:cNvPr id="18" name="Text 1"/>
          <p:cNvSpPr/>
          <p:nvPr/>
        </p:nvSpPr>
        <p:spPr>
          <a:xfrm>
            <a:off x="990600" y="1352550"/>
            <a:ext cx="125730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安全性の課題</a:t>
            </a:r>
            <a:endParaRPr lang="en-US" sz="1380" dirty="0"/>
          </a:p>
        </p:txBody>
      </p:sp>
      <p:sp>
        <p:nvSpPr>
          <p:cNvPr id="19" name="Text 2"/>
          <p:cNvSpPr/>
          <p:nvPr/>
        </p:nvSpPr>
        <p:spPr>
          <a:xfrm>
            <a:off x="952500" y="1790700"/>
            <a:ext cx="3017520" cy="228600"/>
          </a:xfrm>
          <a:prstGeom prst="rect">
            <a:avLst/>
          </a:prstGeom>
          <a:noFill/>
          <a:ln/>
        </p:spPr>
        <p:txBody>
          <a:bodyPr wrap="square" lIns="0" tIns="0" rIns="0" bIns="0" rtlCol="0" anchor="t">
            <a:spAutoFit/>
          </a:bodyPr>
          <a:lstStyle/>
          <a:p>
            <a:pPr algn="l"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物理的な相互作用における事故のリスク</a:t>
            </a:r>
            <a:endParaRPr lang="en-US" sz="1120" dirty="0"/>
          </a:p>
        </p:txBody>
      </p:sp>
      <p:sp>
        <p:nvSpPr>
          <p:cNvPr id="20" name="Text 3"/>
          <p:cNvSpPr/>
          <p:nvPr/>
        </p:nvSpPr>
        <p:spPr>
          <a:xfrm>
            <a:off x="952500" y="2057400"/>
            <a:ext cx="48387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厳格な安全基準の策定、フェイルセーフ機構の導入、シミュレーション環境での徹底的なテスト</a:t>
            </a:r>
            <a:endParaRPr lang="en-US" sz="980" dirty="0"/>
          </a:p>
        </p:txBody>
      </p:sp>
      <p:sp>
        <p:nvSpPr>
          <p:cNvPr id="21" name="Text 4"/>
          <p:cNvSpPr/>
          <p:nvPr/>
        </p:nvSpPr>
        <p:spPr>
          <a:xfrm>
            <a:off x="952500" y="2514600"/>
            <a:ext cx="1676400" cy="228600"/>
          </a:xfrm>
          <a:prstGeom prst="rect">
            <a:avLst/>
          </a:prstGeom>
          <a:noFill/>
          <a:ln/>
        </p:spPr>
        <p:txBody>
          <a:bodyPr wrap="square" lIns="0" tIns="0" rIns="0" bIns="0" rtlCol="0" anchor="t">
            <a:spAutoFit/>
          </a:bodyPr>
          <a:lstStyle/>
          <a:p>
            <a:pPr algn="l"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予期せぬ行動・誤動作</a:t>
            </a:r>
            <a:endParaRPr lang="en-US" sz="1120" dirty="0"/>
          </a:p>
        </p:txBody>
      </p:sp>
      <p:sp>
        <p:nvSpPr>
          <p:cNvPr id="22" name="Text 5"/>
          <p:cNvSpPr/>
          <p:nvPr/>
        </p:nvSpPr>
        <p:spPr>
          <a:xfrm>
            <a:off x="952500" y="2781300"/>
            <a:ext cx="48387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堅牢なAIモデルの開発、リアルタイム監視システム、人間の介入を可能にする設計</a:t>
            </a:r>
            <a:endParaRPr lang="en-US" sz="980" dirty="0"/>
          </a:p>
        </p:txBody>
      </p:sp>
      <p:sp>
        <p:nvSpPr>
          <p:cNvPr id="23" name="Text 6"/>
          <p:cNvSpPr/>
          <p:nvPr/>
        </p:nvSpPr>
        <p:spPr>
          <a:xfrm>
            <a:off x="1028700" y="3752850"/>
            <a:ext cx="125730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倫理的な課題</a:t>
            </a:r>
            <a:endParaRPr lang="en-US" sz="1380" dirty="0"/>
          </a:p>
        </p:txBody>
      </p:sp>
      <p:sp>
        <p:nvSpPr>
          <p:cNvPr id="24" name="Text 7"/>
          <p:cNvSpPr/>
          <p:nvPr/>
        </p:nvSpPr>
        <p:spPr>
          <a:xfrm>
            <a:off x="952500" y="4191000"/>
            <a:ext cx="2011680" cy="228600"/>
          </a:xfrm>
          <a:prstGeom prst="rect">
            <a:avLst/>
          </a:prstGeom>
          <a:noFill/>
          <a:ln/>
        </p:spPr>
        <p:txBody>
          <a:bodyPr wrap="square" lIns="0" tIns="0" rIns="0" bIns="0" rtlCol="0" anchor="t">
            <a:spAutoFit/>
          </a:bodyPr>
          <a:lstStyle/>
          <a:p>
            <a:pPr algn="l"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データプライバシーの侵害</a:t>
            </a:r>
            <a:endParaRPr lang="en-US" sz="1120" dirty="0"/>
          </a:p>
        </p:txBody>
      </p:sp>
      <p:sp>
        <p:nvSpPr>
          <p:cNvPr id="25" name="Text 8"/>
          <p:cNvSpPr/>
          <p:nvPr/>
        </p:nvSpPr>
        <p:spPr>
          <a:xfrm>
            <a:off x="952500" y="4457700"/>
            <a:ext cx="5322570" cy="1905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個人情報保護法規の遵守、データ匿名化技術、アクセス制御の強化</a:t>
            </a:r>
            <a:endParaRPr lang="en-US" sz="980" dirty="0"/>
          </a:p>
        </p:txBody>
      </p:sp>
      <p:sp>
        <p:nvSpPr>
          <p:cNvPr id="26" name="Text 9"/>
          <p:cNvSpPr/>
          <p:nvPr/>
        </p:nvSpPr>
        <p:spPr>
          <a:xfrm>
            <a:off x="952500" y="4724400"/>
            <a:ext cx="2011680" cy="228600"/>
          </a:xfrm>
          <a:prstGeom prst="rect">
            <a:avLst/>
          </a:prstGeom>
          <a:noFill/>
          <a:ln/>
        </p:spPr>
        <p:txBody>
          <a:bodyPr wrap="square" lIns="0" tIns="0" rIns="0" bIns="0" rtlCol="0" anchor="t">
            <a:spAutoFit/>
          </a:bodyPr>
          <a:lstStyle/>
          <a:p>
            <a:pPr algn="l"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責任の所在（事故発生時）</a:t>
            </a:r>
            <a:endParaRPr lang="en-US" sz="1120" dirty="0"/>
          </a:p>
        </p:txBody>
      </p:sp>
      <p:sp>
        <p:nvSpPr>
          <p:cNvPr id="27" name="Text 10"/>
          <p:cNvSpPr/>
          <p:nvPr/>
        </p:nvSpPr>
        <p:spPr>
          <a:xfrm>
            <a:off x="952500" y="4991100"/>
            <a:ext cx="5322570" cy="1905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法的枠組みの整備、保険制度の検討、AIシステムの透明性向上</a:t>
            </a:r>
            <a:endParaRPr lang="en-US" sz="980" dirty="0"/>
          </a:p>
        </p:txBody>
      </p:sp>
      <p:sp>
        <p:nvSpPr>
          <p:cNvPr id="28" name="Text 11"/>
          <p:cNvSpPr/>
          <p:nvPr/>
        </p:nvSpPr>
        <p:spPr>
          <a:xfrm>
            <a:off x="952500" y="5257800"/>
            <a:ext cx="2179320" cy="228600"/>
          </a:xfrm>
          <a:prstGeom prst="rect">
            <a:avLst/>
          </a:prstGeom>
          <a:noFill/>
          <a:ln/>
        </p:spPr>
        <p:txBody>
          <a:bodyPr wrap="square" lIns="0" tIns="0" rIns="0" bIns="0" rtlCol="0" anchor="t">
            <a:spAutoFit/>
          </a:bodyPr>
          <a:lstStyle/>
          <a:p>
            <a:pPr algn="l"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雇用の喪失・社会構造の変化</a:t>
            </a:r>
            <a:endParaRPr lang="en-US" sz="1120" dirty="0"/>
          </a:p>
        </p:txBody>
      </p:sp>
      <p:sp>
        <p:nvSpPr>
          <p:cNvPr id="29" name="Text 12"/>
          <p:cNvSpPr/>
          <p:nvPr/>
        </p:nvSpPr>
        <p:spPr>
          <a:xfrm>
            <a:off x="952500" y="5524500"/>
            <a:ext cx="48387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再教育プログラムの推進、新たな産業の創出、ベーシックインカムなどの社会保障制度の検討</a:t>
            </a:r>
            <a:endParaRPr lang="en-US" sz="980" dirty="0"/>
          </a:p>
        </p:txBody>
      </p:sp>
      <p:sp>
        <p:nvSpPr>
          <p:cNvPr id="30" name="Text 13"/>
          <p:cNvSpPr/>
          <p:nvPr/>
        </p:nvSpPr>
        <p:spPr>
          <a:xfrm>
            <a:off x="952500" y="5981700"/>
            <a:ext cx="1341120" cy="228600"/>
          </a:xfrm>
          <a:prstGeom prst="rect">
            <a:avLst/>
          </a:prstGeom>
          <a:noFill/>
          <a:ln/>
        </p:spPr>
        <p:txBody>
          <a:bodyPr wrap="square" lIns="0" tIns="0" rIns="0" bIns="0" rtlCol="0" anchor="t">
            <a:spAutoFit/>
          </a:bodyPr>
          <a:lstStyle/>
          <a:p>
            <a:pPr algn="l"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差別・偏見の助長</a:t>
            </a:r>
            <a:endParaRPr lang="en-US" sz="1120" dirty="0"/>
          </a:p>
        </p:txBody>
      </p:sp>
      <p:sp>
        <p:nvSpPr>
          <p:cNvPr id="31" name="Text 14"/>
          <p:cNvSpPr/>
          <p:nvPr/>
        </p:nvSpPr>
        <p:spPr>
          <a:xfrm>
            <a:off x="952500" y="6248400"/>
            <a:ext cx="4838700" cy="381000"/>
          </a:xfrm>
          <a:prstGeom prst="rect">
            <a:avLst/>
          </a:prstGeom>
          <a:noFill/>
          <a:ln/>
        </p:spPr>
        <p:txBody>
          <a:bodyPr wrap="square" lIns="0" tIns="0" rIns="0" bIns="0" rtlCol="0" anchor="t">
            <a:spAutoFit/>
          </a:bodyPr>
          <a:lstStyle/>
          <a:p>
            <a:pPr algn="l"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AIモデルの公平性評価、多様なデータセットの利用、倫理的ガイドラインの策定</a:t>
            </a:r>
            <a:endParaRPr lang="en-US" sz="980" dirty="0"/>
          </a:p>
        </p:txBody>
      </p:sp>
      <p:sp>
        <p:nvSpPr>
          <p:cNvPr id="32" name="Text 15"/>
          <p:cNvSpPr/>
          <p:nvPr/>
        </p:nvSpPr>
        <p:spPr>
          <a:xfrm>
            <a:off x="6858000" y="1352550"/>
            <a:ext cx="1257300" cy="266700"/>
          </a:xfrm>
          <a:prstGeom prst="rect">
            <a:avLst/>
          </a:prstGeom>
          <a:noFill/>
          <a:ln/>
        </p:spPr>
        <p:txBody>
          <a:bodyPr wrap="square" lIns="0" tIns="0" rIns="0" bIns="0" rtlCol="0" anchor="t">
            <a:spAutoFit/>
          </a:bodyPr>
          <a:lstStyle/>
          <a:p>
            <a:pPr indent="0" marL="0">
              <a:lnSpc>
                <a:spcPts val="2100"/>
              </a:lnSpc>
              <a:buNone/>
            </a:pPr>
            <a:r>
              <a:rPr lang="en-US" sz="1380" b="1" dirty="0">
                <a:solidFill>
                  <a:srgbClr val="333333"/>
                </a:solidFill>
                <a:latin typeface="Noto Sans JP" pitchFamily="34" charset="0"/>
                <a:ea typeface="Noto Sans JP" pitchFamily="34" charset="-122"/>
                <a:cs typeface="Noto Sans JP" pitchFamily="34" charset="-120"/>
              </a:rPr>
              <a:t>技術的な課題</a:t>
            </a:r>
            <a:endParaRPr lang="en-US" sz="1380" dirty="0"/>
          </a:p>
        </p:txBody>
      </p:sp>
      <p:sp>
        <p:nvSpPr>
          <p:cNvPr id="33" name="Text 16"/>
          <p:cNvSpPr/>
          <p:nvPr/>
        </p:nvSpPr>
        <p:spPr>
          <a:xfrm>
            <a:off x="6743700" y="1790700"/>
            <a:ext cx="2305050" cy="4572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7E22CE"/>
                </a:solidFill>
                <a:latin typeface="Noto Sans JP" pitchFamily="34" charset="0"/>
                <a:ea typeface="Noto Sans JP" pitchFamily="34" charset="-122"/>
                <a:cs typeface="Noto Sans JP" pitchFamily="34" charset="-120"/>
              </a:rPr>
              <a:t>シミュレーションから実世界への転移（Sim-to-Real Gap）</a:t>
            </a:r>
            <a:endParaRPr lang="en-US" sz="1120" dirty="0"/>
          </a:p>
        </p:txBody>
      </p:sp>
      <p:sp>
        <p:nvSpPr>
          <p:cNvPr id="34" name="Text 17"/>
          <p:cNvSpPr/>
          <p:nvPr/>
        </p:nvSpPr>
        <p:spPr>
          <a:xfrm>
            <a:off x="6743700" y="2286000"/>
            <a:ext cx="2305050" cy="5715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ドメイン適応技術の改善、リアルタイム学習、物理シミュレーションの精度向上</a:t>
            </a:r>
            <a:endParaRPr lang="en-US" sz="980" dirty="0"/>
          </a:p>
        </p:txBody>
      </p:sp>
      <p:sp>
        <p:nvSpPr>
          <p:cNvPr id="35" name="Text 18"/>
          <p:cNvSpPr/>
          <p:nvPr/>
        </p:nvSpPr>
        <p:spPr>
          <a:xfrm>
            <a:off x="9315450" y="1790700"/>
            <a:ext cx="2535555"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7E22CE"/>
                </a:solidFill>
                <a:latin typeface="Noto Sans JP" pitchFamily="34" charset="0"/>
                <a:ea typeface="Noto Sans JP" pitchFamily="34" charset="-122"/>
                <a:cs typeface="Noto Sans JP" pitchFamily="34" charset="-120"/>
              </a:rPr>
              <a:t>汎用性と適応性</a:t>
            </a:r>
            <a:endParaRPr lang="en-US" sz="1120" dirty="0"/>
          </a:p>
        </p:txBody>
      </p:sp>
      <p:sp>
        <p:nvSpPr>
          <p:cNvPr id="36" name="Text 19"/>
          <p:cNvSpPr/>
          <p:nvPr/>
        </p:nvSpPr>
        <p:spPr>
          <a:xfrm>
            <a:off x="9315450" y="2057400"/>
            <a:ext cx="2305050" cy="3810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マルチタスク学習、メタ学習、継続学習の進化</a:t>
            </a:r>
            <a:endParaRPr lang="en-US" sz="980" dirty="0"/>
          </a:p>
        </p:txBody>
      </p:sp>
      <p:sp>
        <p:nvSpPr>
          <p:cNvPr id="37" name="Text 20"/>
          <p:cNvSpPr/>
          <p:nvPr/>
        </p:nvSpPr>
        <p:spPr>
          <a:xfrm>
            <a:off x="6743700" y="3009900"/>
            <a:ext cx="2535555" cy="228600"/>
          </a:xfrm>
          <a:prstGeom prst="rect">
            <a:avLst/>
          </a:prstGeom>
          <a:noFill/>
          <a:ln/>
        </p:spPr>
        <p:txBody>
          <a:bodyPr wrap="square" lIns="0" tIns="0" rIns="0" bIns="0" rtlCol="0" anchor="t">
            <a:spAutoFit/>
          </a:bodyPr>
          <a:lstStyle/>
          <a:p>
            <a:pPr indent="0" marL="0">
              <a:lnSpc>
                <a:spcPts val="1800"/>
              </a:lnSpc>
              <a:buNone/>
            </a:pPr>
            <a:r>
              <a:rPr lang="en-US" sz="1120" b="1" dirty="0">
                <a:solidFill>
                  <a:srgbClr val="7E22CE"/>
                </a:solidFill>
                <a:latin typeface="Noto Sans JP" pitchFamily="34" charset="0"/>
                <a:ea typeface="Noto Sans JP" pitchFamily="34" charset="-122"/>
                <a:cs typeface="Noto Sans JP" pitchFamily="34" charset="-120"/>
              </a:rPr>
              <a:t>エネルギー効率とコスト</a:t>
            </a:r>
            <a:endParaRPr lang="en-US" sz="1120" dirty="0"/>
          </a:p>
        </p:txBody>
      </p:sp>
      <p:sp>
        <p:nvSpPr>
          <p:cNvPr id="38" name="Text 21"/>
          <p:cNvSpPr/>
          <p:nvPr/>
        </p:nvSpPr>
        <p:spPr>
          <a:xfrm>
            <a:off x="6743700" y="3276600"/>
            <a:ext cx="2305050" cy="571500"/>
          </a:xfrm>
          <a:prstGeom prst="rect">
            <a:avLst/>
          </a:prstGeom>
          <a:noFill/>
          <a:ln/>
        </p:spPr>
        <p:txBody>
          <a:bodyPr wrap="square" lIns="0" tIns="0" rIns="0" bIns="0" rtlCol="0" anchor="t">
            <a:spAutoFit/>
          </a:bodyPr>
          <a:lstStyle/>
          <a:p>
            <a:pPr indent="0" marL="0">
              <a:lnSpc>
                <a:spcPts val="1500"/>
              </a:lnSpc>
              <a:buNone/>
            </a:pPr>
            <a:r>
              <a:rPr lang="en-US" sz="980" dirty="0">
                <a:solidFill>
                  <a:srgbClr val="333333"/>
                </a:solidFill>
                <a:latin typeface="Noto Sans JP" pitchFamily="34" charset="0"/>
                <a:ea typeface="Noto Sans JP" pitchFamily="34" charset="-122"/>
                <a:cs typeface="Noto Sans JP" pitchFamily="34" charset="-120"/>
              </a:rPr>
              <a:t>対策: 低消費電力ハードウェアの開発、効率的なアルゴリズム設計、量産によるコスト削減</a:t>
            </a:r>
            <a:endParaRPr lang="en-US" sz="980" dirty="0"/>
          </a:p>
        </p:txBody>
      </p:sp>
      <p:sp>
        <p:nvSpPr>
          <p:cNvPr id="39" name="Text 22"/>
          <p:cNvSpPr/>
          <p:nvPr/>
        </p:nvSpPr>
        <p:spPr>
          <a:xfrm>
            <a:off x="6139815" y="4076700"/>
            <a:ext cx="5741670" cy="228600"/>
          </a:xfrm>
          <a:prstGeom prst="rect">
            <a:avLst/>
          </a:prstGeom>
          <a:noFill/>
          <a:ln/>
        </p:spPr>
        <p:txBody>
          <a:bodyPr wrap="square" lIns="0" tIns="0" rIns="0" bIns="0" rtlCol="0" anchor="t">
            <a:spAutoFit/>
          </a:bodyPr>
          <a:lstStyle/>
          <a:p>
            <a:pPr algn="ctr" indent="0" marL="0">
              <a:lnSpc>
                <a:spcPts val="1800"/>
              </a:lnSpc>
              <a:buNone/>
            </a:pPr>
            <a:r>
              <a:rPr lang="en-US" sz="1120" b="1" dirty="0">
                <a:solidFill>
                  <a:srgbClr val="333333"/>
                </a:solidFill>
                <a:latin typeface="Noto Sans JP" pitchFamily="34" charset="0"/>
                <a:ea typeface="Noto Sans JP" pitchFamily="34" charset="-122"/>
                <a:cs typeface="Noto Sans JP" pitchFamily="34" charset="-120"/>
              </a:rPr>
              <a:t>Physical AIの課題の相互関連性</a:t>
            </a:r>
            <a:endParaRPr lang="en-US" sz="1120" dirty="0"/>
          </a:p>
        </p:txBody>
      </p:sp>
      <p:sp>
        <p:nvSpPr>
          <p:cNvPr id="40" name="Text 23"/>
          <p:cNvSpPr/>
          <p:nvPr/>
        </p:nvSpPr>
        <p:spPr>
          <a:xfrm>
            <a:off x="381000" y="6972300"/>
            <a:ext cx="2200275" cy="190500"/>
          </a:xfrm>
          <a:prstGeom prst="rect">
            <a:avLst/>
          </a:prstGeom>
          <a:noFill/>
          <a:ln/>
        </p:spPr>
        <p:txBody>
          <a:bodyPr wrap="square" lIns="0" tIns="0" rIns="0" bIns="0" rtlCol="0" anchor="t">
            <a:spAutoFit/>
          </a:bodyPr>
          <a:lstStyle/>
          <a:p>
            <a:pPr indent="0" marL="0">
              <a:lnSpc>
                <a:spcPts val="1500"/>
              </a:lnSpc>
              <a:buNone/>
            </a:pPr>
            <a:r>
              <a:rPr lang="en-US" sz="980" dirty="0">
                <a:solidFill>
                  <a:srgbClr val="6B7280"/>
                </a:solidFill>
                <a:latin typeface="Noto Sans JP" pitchFamily="34" charset="0"/>
                <a:ea typeface="Noto Sans JP" pitchFamily="34" charset="-122"/>
                <a:cs typeface="Noto Sans JP" pitchFamily="34" charset="-120"/>
              </a:rPr>
              <a:t>Physical AI（物理AI）の最新動向</a:t>
            </a:r>
            <a:endParaRPr lang="en-US" sz="9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2025-09-28T11:27:07Z</dcterms:created>
  <dcterms:modified xsi:type="dcterms:W3CDTF">2025-09-28T11:27:07Z</dcterms:modified>
</cp:coreProperties>
</file>